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1"/>
  </p:notesMasterIdLst>
  <p:handoutMasterIdLst>
    <p:handoutMasterId r:id="rId32"/>
  </p:handoutMasterIdLst>
  <p:sldIdLst>
    <p:sldId id="396" r:id="rId2"/>
    <p:sldId id="421" r:id="rId3"/>
    <p:sldId id="462" r:id="rId4"/>
    <p:sldId id="463" r:id="rId5"/>
    <p:sldId id="464" r:id="rId6"/>
    <p:sldId id="477" r:id="rId7"/>
    <p:sldId id="478" r:id="rId8"/>
    <p:sldId id="479" r:id="rId9"/>
    <p:sldId id="465" r:id="rId10"/>
    <p:sldId id="466" r:id="rId11"/>
    <p:sldId id="467" r:id="rId12"/>
    <p:sldId id="468" r:id="rId13"/>
    <p:sldId id="469" r:id="rId14"/>
    <p:sldId id="470" r:id="rId15"/>
    <p:sldId id="475" r:id="rId16"/>
    <p:sldId id="471" r:id="rId17"/>
    <p:sldId id="472" r:id="rId18"/>
    <p:sldId id="473" r:id="rId19"/>
    <p:sldId id="476" r:id="rId20"/>
    <p:sldId id="474" r:id="rId21"/>
    <p:sldId id="481" r:id="rId22"/>
    <p:sldId id="480" r:id="rId23"/>
    <p:sldId id="444" r:id="rId24"/>
    <p:sldId id="445" r:id="rId25"/>
    <p:sldId id="448" r:id="rId26"/>
    <p:sldId id="447" r:id="rId27"/>
    <p:sldId id="446" r:id="rId28"/>
    <p:sldId id="449" r:id="rId29"/>
    <p:sldId id="440" r:id="rId30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93" userDrawn="1">
          <p15:clr>
            <a:srgbClr val="A4A3A4"/>
          </p15:clr>
        </p15:guide>
        <p15:guide id="3" pos="7559" userDrawn="1">
          <p15:clr>
            <a:srgbClr val="A4A3A4"/>
          </p15:clr>
        </p15:guide>
        <p15:guide id="5" orient="horz" pos="822" userDrawn="1">
          <p15:clr>
            <a:srgbClr val="A4A3A4"/>
          </p15:clr>
        </p15:guide>
        <p15:guide id="6" orient="horz" pos="3090" userDrawn="1">
          <p15:clr>
            <a:srgbClr val="A4A3A4"/>
          </p15:clr>
        </p15:guide>
        <p15:guide id="7" pos="189" userDrawn="1">
          <p15:clr>
            <a:srgbClr val="A4A3A4"/>
          </p15:clr>
        </p15:guide>
        <p15:guide id="9" pos="3840" userDrawn="1">
          <p15:clr>
            <a:srgbClr val="A4A3A4"/>
          </p15:clr>
        </p15:guide>
        <p15:guide id="14" pos="7423" userDrawn="1">
          <p15:clr>
            <a:srgbClr val="A4A3A4"/>
          </p15:clr>
        </p15:guide>
        <p15:guide id="15" pos="2230" userDrawn="1">
          <p15:clr>
            <a:srgbClr val="A4A3A4"/>
          </p15:clr>
        </p15:guide>
        <p15:guide id="16" orient="horz" pos="618" userDrawn="1">
          <p15:clr>
            <a:srgbClr val="A4A3A4"/>
          </p15:clr>
        </p15:guide>
        <p15:guide id="17" pos="524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C2E5F0"/>
    <a:srgbClr val="E4EEF8"/>
    <a:srgbClr val="66FFFF"/>
    <a:srgbClr val="96E2EA"/>
    <a:srgbClr val="C0EDF2"/>
    <a:srgbClr val="BCD6EE"/>
    <a:srgbClr val="000000"/>
    <a:srgbClr val="F19375"/>
    <a:srgbClr val="A54C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02" autoAdjust="0"/>
    <p:restoredTop sz="96395" autoAdjust="0"/>
  </p:normalViewPr>
  <p:slideViewPr>
    <p:cSldViewPr snapToGrid="0" showGuides="1">
      <p:cViewPr varScale="1">
        <p:scale>
          <a:sx n="112" d="100"/>
          <a:sy n="112" d="100"/>
        </p:scale>
        <p:origin x="726" y="78"/>
      </p:cViewPr>
      <p:guideLst>
        <p:guide pos="393"/>
        <p:guide pos="7559"/>
        <p:guide orient="horz" pos="822"/>
        <p:guide orient="horz" pos="3090"/>
        <p:guide pos="189"/>
        <p:guide pos="3840"/>
        <p:guide pos="7423"/>
        <p:guide pos="2230"/>
        <p:guide orient="horz" pos="618"/>
        <p:guide pos="52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68400" cy="684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1B0271-696A-4A81-ABCB-F3C15061E2C6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E2B882-54BB-4A3F-A288-91EC002798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16417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3F4647-228F-4B9C-8AE9-E5149BFFE16F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9184CB-E6A9-4018-AA34-EF4D18A0E4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843894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043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39864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66563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3885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40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1123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20170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004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40897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1179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8065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040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6857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32904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1921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8696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18760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4872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2780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44905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1233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09778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4593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7253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11016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59422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8194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39268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161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970EE-E3D2-46E2-8C47-ACC4ABDFA53B}" type="datetime1">
              <a:rPr lang="ru-RU" smtClean="0"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A2703-0EC3-457A-9946-013C4D6DA5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635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A6960-AF1A-4681-9261-07C8E0E50780}" type="datetime1">
              <a:rPr lang="ru-RU" smtClean="0"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A2703-0EC3-457A-9946-013C4D6DA5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147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94F45-81F6-4A69-AB92-77687D055A85}" type="datetime1">
              <a:rPr lang="ru-RU" smtClean="0"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A2703-0EC3-457A-9946-013C4D6DA5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603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A5276-80C3-4245-8493-A3BEB3D9EC79}" type="datetime1">
              <a:rPr lang="ru-RU" smtClean="0"/>
              <a:t>08.09.2025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A2703-0EC3-457A-9946-013C4D6DA5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812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87977-1B0B-49C8-90CD-56CB6B5F128E}" type="datetime1">
              <a:rPr lang="ru-RU" smtClean="0"/>
              <a:t>08.09.2025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A2703-0EC3-457A-9946-013C4D6DA5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468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4B273-A719-4FE0-BCD0-BB5E0AA1AB01}" type="datetime1">
              <a:rPr lang="ru-RU" smtClean="0"/>
              <a:t>08.09.2025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A2703-0EC3-457A-9946-013C4D6DA5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477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43BB2-3D87-4E2A-A541-EB042932E14C}" type="datetime1">
              <a:rPr lang="ru-RU" smtClean="0"/>
              <a:t>08.09.2025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A2703-0EC3-457A-9946-013C4D6DA5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608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65667-F095-4A4D-80C8-91E894CC24F9}" type="datetime1">
              <a:rPr lang="ru-RU" smtClean="0"/>
              <a:t>08.09.2025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A2703-0EC3-457A-9946-013C4D6DA5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482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00B2-1C6B-4F7F-8B84-9FD767DB88DC}" type="datetime1">
              <a:rPr lang="ru-RU" smtClean="0"/>
              <a:t>08.09.2025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A2703-0EC3-457A-9946-013C4D6DA5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770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55FED-7ED2-4385-B721-679387D435A7}" type="datetime1">
              <a:rPr lang="ru-RU" smtClean="0"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A2703-0EC3-457A-9946-013C4D6DA5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4903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198C1-713A-409A-A79B-2565E966B830}" type="datetime1">
              <a:rPr lang="ru-RU" smtClean="0"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A2703-0EC3-457A-9946-013C4D6DA5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803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C0502-FE03-4847-AEC8-752E59D937C7}" type="datetime1">
              <a:rPr lang="ru-RU" smtClean="0"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BA2703-0EC3-457A-9946-013C4D6DA5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7411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tiff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pn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5.png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.jpg"/><Relationship Id="rId7" Type="http://schemas.microsoft.com/office/2007/relationships/hdphoto" Target="../media/hdphoto1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0.jpeg"/><Relationship Id="rId5" Type="http://schemas.openxmlformats.org/officeDocument/2006/relationships/image" Target="../media/image15.jpg"/><Relationship Id="rId10" Type="http://schemas.openxmlformats.org/officeDocument/2006/relationships/image" Target="../media/image19.jpeg"/><Relationship Id="rId4" Type="http://schemas.openxmlformats.org/officeDocument/2006/relationships/image" Target="../media/image5.png"/><Relationship Id="rId9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.jp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10" Type="http://schemas.openxmlformats.org/officeDocument/2006/relationships/image" Target="../media/image26.jpg"/><Relationship Id="rId4" Type="http://schemas.openxmlformats.org/officeDocument/2006/relationships/image" Target="../media/image5.pn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1.jp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jpg"/><Relationship Id="rId10" Type="http://schemas.openxmlformats.org/officeDocument/2006/relationships/image" Target="../media/image32.jpeg"/><Relationship Id="rId4" Type="http://schemas.openxmlformats.org/officeDocument/2006/relationships/image" Target="../media/image5.png"/><Relationship Id="rId9" Type="http://schemas.openxmlformats.org/officeDocument/2006/relationships/image" Target="../media/image3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1.jp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10" Type="http://schemas.openxmlformats.org/officeDocument/2006/relationships/image" Target="../media/image38.jpeg"/><Relationship Id="rId4" Type="http://schemas.openxmlformats.org/officeDocument/2006/relationships/image" Target="../media/image5.pn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1.jp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10" Type="http://schemas.openxmlformats.org/officeDocument/2006/relationships/image" Target="../media/image44.jpeg"/><Relationship Id="rId4" Type="http://schemas.openxmlformats.org/officeDocument/2006/relationships/image" Target="../media/image5.png"/><Relationship Id="rId9" Type="http://schemas.openxmlformats.org/officeDocument/2006/relationships/image" Target="../media/image4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.jpg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1.jp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g"/><Relationship Id="rId5" Type="http://schemas.openxmlformats.org/officeDocument/2006/relationships/image" Target="../media/image52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13" Type="http://schemas.openxmlformats.org/officeDocument/2006/relationships/image" Target="../media/image64.png"/><Relationship Id="rId3" Type="http://schemas.openxmlformats.org/officeDocument/2006/relationships/image" Target="../media/image1.jpg"/><Relationship Id="rId7" Type="http://schemas.openxmlformats.org/officeDocument/2006/relationships/image" Target="../media/image58.png"/><Relationship Id="rId12" Type="http://schemas.openxmlformats.org/officeDocument/2006/relationships/image" Target="../media/image6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11" Type="http://schemas.openxmlformats.org/officeDocument/2006/relationships/image" Target="../media/image62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.png"/><Relationship Id="rId9" Type="http://schemas.openxmlformats.org/officeDocument/2006/relationships/image" Target="../media/image6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65.jpg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69.jpe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4" t="-226" r="3433" b="19192"/>
          <a:stretch/>
        </p:blipFill>
        <p:spPr>
          <a:xfrm>
            <a:off x="973266" y="2064775"/>
            <a:ext cx="7302937" cy="355479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" name="TextBox 1"/>
          <p:cNvSpPr txBox="1"/>
          <p:nvPr/>
        </p:nvSpPr>
        <p:spPr>
          <a:xfrm>
            <a:off x="6290973" y="223703"/>
            <a:ext cx="5125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5B9BD5">
                    <a:lumMod val="20000"/>
                    <a:lumOff val="80000"/>
                  </a:srgbClr>
                </a:solidFill>
                <a:latin typeface="Franklin Gothic Demi Cond" pitchFamily="34" charset="0"/>
                <a:ea typeface="Arial Unicode MS" pitchFamily="34" charset="-128"/>
                <a:cs typeface="Times New Roman" pitchFamily="18" charset="0"/>
              </a:rPr>
              <a:t>КРАСНОДАРСКОЕ ВЫСШЕЕ ВОЕННОЕ УЧИЛИЩЕ</a:t>
            </a:r>
            <a:endParaRPr lang="ru-RU" sz="2000" dirty="0">
              <a:solidFill>
                <a:srgbClr val="5B9BD5">
                  <a:lumMod val="20000"/>
                  <a:lumOff val="80000"/>
                </a:srgbClr>
              </a:solidFill>
              <a:latin typeface="Franklin Gothic Demi Cond" pitchFamily="34" charset="0"/>
              <a:ea typeface="Arial Unicode MS" pitchFamily="34" charset="-128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0411" y="1269109"/>
            <a:ext cx="7912852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85353" fontAlgn="ctr">
              <a:lnSpc>
                <a:spcPct val="90000"/>
              </a:lnSpc>
            </a:pPr>
            <a:r>
              <a:rPr lang="ru-RU" sz="3200" b="1" kern="0" dirty="0" smtClean="0">
                <a:solidFill>
                  <a:schemeClr val="bg1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 Narrow" panose="020B0606020202030204" pitchFamily="34" charset="0"/>
                <a:cs typeface="Arial" pitchFamily="34" charset="0"/>
              </a:rPr>
              <a:t>Краснодарское высшее военное училище</a:t>
            </a:r>
            <a:endParaRPr lang="ru-RU" sz="3200" b="1" kern="0" dirty="0">
              <a:solidFill>
                <a:schemeClr val="bg1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 Narrow" panose="020B0606020202030204" pitchFamily="34" charset="0"/>
              <a:cs typeface="Arial" pitchFamily="34" charset="0"/>
            </a:endParaRPr>
          </a:p>
        </p:txBody>
      </p:sp>
      <p:pic>
        <p:nvPicPr>
          <p:cNvPr id="1026" name="Picture 2" descr="Эмблема Большая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8295" y="1543030"/>
            <a:ext cx="3244518" cy="4076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23" y="3004937"/>
            <a:ext cx="2083645" cy="2502163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687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0" y="156724"/>
            <a:ext cx="121920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Franklin Gothic Demi Cond" pitchFamily="34" charset="0"/>
              </a:rPr>
              <a:t>Историческая справка</a:t>
            </a:r>
            <a:endParaRPr lang="ru-RU" sz="2800" dirty="0">
              <a:solidFill>
                <a:schemeClr val="accent1">
                  <a:lumMod val="20000"/>
                  <a:lumOff val="80000"/>
                </a:schemeClr>
              </a:solidFill>
              <a:latin typeface="Franklin Gothic Demi Cond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1221" y="6374441"/>
            <a:ext cx="509539" cy="444044"/>
          </a:xfrm>
          <a:prstGeom prst="rect">
            <a:avLst/>
          </a:prstGeom>
          <a:effectLst>
            <a:glow rad="152400">
              <a:schemeClr val="accent1">
                <a:alpha val="21000"/>
              </a:schemeClr>
            </a:glo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561220" y="6374442"/>
            <a:ext cx="509539" cy="444044"/>
          </a:xfrm>
        </p:spPr>
        <p:txBody>
          <a:bodyPr/>
          <a:lstStyle/>
          <a:p>
            <a:pPr algn="ctr"/>
            <a:fld id="{F9BA2703-0EC3-457A-9946-013C4D6DA5E1}" type="slidenum">
              <a:rPr lang="ru-RU" sz="2000">
                <a:solidFill>
                  <a:srgbClr val="5B9BD5">
                    <a:lumMod val="20000"/>
                    <a:lumOff val="80000"/>
                  </a:srgbClr>
                </a:solidFill>
                <a:latin typeface="Bookman Old Style" panose="02050604050505020204" pitchFamily="18" charset="0"/>
              </a:rPr>
              <a:pPr algn="ctr"/>
              <a:t>2</a:t>
            </a:fld>
            <a:endParaRPr lang="ru-RU" sz="2000" dirty="0">
              <a:solidFill>
                <a:srgbClr val="5B9BD5">
                  <a:lumMod val="20000"/>
                  <a:lumOff val="80000"/>
                </a:srgb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44" y="936471"/>
            <a:ext cx="5335959" cy="52579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5" descr="G:\КВВУ\Фото\приказ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875" y="936471"/>
            <a:ext cx="3710678" cy="52579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102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0" y="156724"/>
            <a:ext cx="121920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Franklin Gothic Demi Cond" pitchFamily="34" charset="0"/>
              </a:rPr>
              <a:t>Расположение КВВУ</a:t>
            </a:r>
            <a:endParaRPr lang="ru-RU" sz="2800" dirty="0">
              <a:solidFill>
                <a:schemeClr val="accent1">
                  <a:lumMod val="20000"/>
                  <a:lumOff val="80000"/>
                </a:schemeClr>
              </a:solidFill>
              <a:latin typeface="Franklin Gothic Demi Cond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1221" y="6374441"/>
            <a:ext cx="509539" cy="444044"/>
          </a:xfrm>
          <a:prstGeom prst="rect">
            <a:avLst/>
          </a:prstGeom>
          <a:effectLst>
            <a:glow rad="152400">
              <a:schemeClr val="accent1">
                <a:alpha val="21000"/>
              </a:schemeClr>
            </a:glo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561220" y="6374442"/>
            <a:ext cx="509539" cy="444044"/>
          </a:xfrm>
        </p:spPr>
        <p:txBody>
          <a:bodyPr/>
          <a:lstStyle/>
          <a:p>
            <a:pPr algn="ctr"/>
            <a:fld id="{F9BA2703-0EC3-457A-9946-013C4D6DA5E1}" type="slidenum">
              <a:rPr lang="ru-RU" sz="2000">
                <a:solidFill>
                  <a:srgbClr val="5B9BD5">
                    <a:lumMod val="20000"/>
                    <a:lumOff val="80000"/>
                  </a:srgbClr>
                </a:solidFill>
                <a:latin typeface="Bookman Old Style" panose="02050604050505020204" pitchFamily="18" charset="0"/>
              </a:rPr>
              <a:pPr algn="ctr"/>
              <a:t>3</a:t>
            </a:fld>
            <a:endParaRPr lang="ru-RU" sz="2000" dirty="0">
              <a:solidFill>
                <a:srgbClr val="5B9BD5">
                  <a:lumMod val="20000"/>
                  <a:lumOff val="80000"/>
                </a:srgb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20" name="Picture 2" descr="C:\Users\Alexander\Desktop\Zcxqnk6C4p_gWQT9L0MyRIz3mhYlKMjA1536565116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" t="1015" r="556" b="834"/>
          <a:stretch/>
        </p:blipFill>
        <p:spPr bwMode="auto">
          <a:xfrm>
            <a:off x="1626549" y="911141"/>
            <a:ext cx="8938901" cy="52367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092" y="1121104"/>
            <a:ext cx="1800000" cy="1272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631" y="2518918"/>
            <a:ext cx="1800000" cy="12844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Объект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2" t="6271" r="5914"/>
          <a:stretch>
            <a:fillRect/>
          </a:stretch>
        </p:blipFill>
        <p:spPr bwMode="auto">
          <a:xfrm>
            <a:off x="2720868" y="3262794"/>
            <a:ext cx="1800000" cy="12511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здание после реставрации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955" y="4839938"/>
            <a:ext cx="1800000" cy="13079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2" descr="E:\Мое\Фото\фото ВМБ\2_1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 bwMode="auto">
          <a:xfrm>
            <a:off x="8026673" y="4513949"/>
            <a:ext cx="1800000" cy="11987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C:\Users\Alexander\Desktop\kisspng-red-flag-computer-icons-clip-art-red-flag-5add3bd03dae9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094" y="4839938"/>
            <a:ext cx="62307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C:\Users\Alexander\Desktop\kisspng-red-flag-computer-icons-clip-art-red-flag-5add3bd03dae9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092" y="1594496"/>
            <a:ext cx="62307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C:\Users\Alexander\Desktop\kisspng-red-flag-computer-icons-clip-art-red-flag-5add3bd03dae9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8472" y="5297125"/>
            <a:ext cx="62307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C:\Users\Alexander\Desktop\kisspng-red-flag-computer-icons-clip-art-red-flag-5add3bd03dae9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233" y="3746996"/>
            <a:ext cx="62307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" descr="C:\Users\Alexander\Desktop\kisspng-red-flag-computer-icons-clip-art-red-flag-5add3bd03dae9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2540" y="2518918"/>
            <a:ext cx="62307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Прямоугольная выноска 30"/>
          <p:cNvSpPr/>
          <p:nvPr/>
        </p:nvSpPr>
        <p:spPr>
          <a:xfrm>
            <a:off x="7311785" y="2494597"/>
            <a:ext cx="1429775" cy="435897"/>
          </a:xfrm>
          <a:prstGeom prst="wedgeRectCallout">
            <a:avLst>
              <a:gd name="adj1" fmla="val -77236"/>
              <a:gd name="adj2" fmla="val 64461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Franklin Gothic Demi Cond" panose="020B0706030402020204" pitchFamily="34" charset="0"/>
                <a:cs typeface="Times New Roman" panose="02020603050405020304" pitchFamily="18" charset="0"/>
              </a:rPr>
              <a:t>Общежитие</a:t>
            </a:r>
            <a:endParaRPr lang="ru-RU" sz="1400" dirty="0">
              <a:solidFill>
                <a:schemeClr val="tx1"/>
              </a:solidFill>
              <a:latin typeface="Franklin Gothic Demi Cond" panose="020B07060304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Прямоугольная выноска 31"/>
          <p:cNvSpPr/>
          <p:nvPr/>
        </p:nvSpPr>
        <p:spPr>
          <a:xfrm>
            <a:off x="8145322" y="3803341"/>
            <a:ext cx="1865340" cy="590592"/>
          </a:xfrm>
          <a:prstGeom prst="wedgeRectCallout">
            <a:avLst>
              <a:gd name="adj1" fmla="val 4388"/>
              <a:gd name="adj2" fmla="val 91098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Franklin Gothic Demi Cond" panose="020B0706030402020204" pitchFamily="34" charset="0"/>
                <a:cs typeface="Times New Roman" panose="02020603050405020304" pitchFamily="18" charset="0"/>
              </a:rPr>
              <a:t>База военно-морской подготовки</a:t>
            </a:r>
            <a:endParaRPr lang="ru-RU" sz="1400" dirty="0">
              <a:solidFill>
                <a:schemeClr val="tx1"/>
              </a:solidFill>
              <a:latin typeface="Franklin Gothic Demi Cond" panose="020B07060304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Прямоугольная выноска 32"/>
          <p:cNvSpPr/>
          <p:nvPr/>
        </p:nvSpPr>
        <p:spPr>
          <a:xfrm>
            <a:off x="2539513" y="5433949"/>
            <a:ext cx="1865340" cy="582793"/>
          </a:xfrm>
          <a:prstGeom prst="wedgeRectCallout">
            <a:avLst>
              <a:gd name="adj1" fmla="val 77232"/>
              <a:gd name="adj2" fmla="val -55617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Franklin Gothic Demi Cond" panose="020B0706030402020204" pitchFamily="34" charset="0"/>
                <a:cs typeface="Times New Roman" panose="02020603050405020304" pitchFamily="18" charset="0"/>
              </a:rPr>
              <a:t>Историческая территория</a:t>
            </a:r>
            <a:endParaRPr lang="ru-RU" sz="1400" dirty="0">
              <a:solidFill>
                <a:schemeClr val="tx1"/>
              </a:solidFill>
              <a:latin typeface="Franklin Gothic Demi Cond" panose="020B07060304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Прямоугольная выноска 33"/>
          <p:cNvSpPr/>
          <p:nvPr/>
        </p:nvSpPr>
        <p:spPr>
          <a:xfrm>
            <a:off x="3241857" y="2725360"/>
            <a:ext cx="1429775" cy="435897"/>
          </a:xfrm>
          <a:prstGeom prst="wedgeRectCallout">
            <a:avLst>
              <a:gd name="adj1" fmla="val 2259"/>
              <a:gd name="adj2" fmla="val 89948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Franklin Gothic Demi Cond" panose="020B0706030402020204" pitchFamily="34" charset="0"/>
                <a:cs typeface="Times New Roman" panose="02020603050405020304" pitchFamily="18" charset="0"/>
              </a:rPr>
              <a:t>Общежитие</a:t>
            </a:r>
            <a:endParaRPr lang="ru-RU" sz="1400" dirty="0">
              <a:solidFill>
                <a:schemeClr val="tx1"/>
              </a:solidFill>
              <a:latin typeface="Franklin Gothic Demi Cond" panose="020B07060304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Прямоугольная выноска 34"/>
          <p:cNvSpPr/>
          <p:nvPr/>
        </p:nvSpPr>
        <p:spPr>
          <a:xfrm>
            <a:off x="5310243" y="1096175"/>
            <a:ext cx="1766388" cy="435897"/>
          </a:xfrm>
          <a:prstGeom prst="wedgeRectCallout">
            <a:avLst>
              <a:gd name="adj1" fmla="val -77236"/>
              <a:gd name="adj2" fmla="val 64461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Franklin Gothic Demi Cond" panose="020B0706030402020204" pitchFamily="34" charset="0"/>
                <a:cs typeface="Times New Roman" panose="02020603050405020304" pitchFamily="18" charset="0"/>
              </a:rPr>
              <a:t>Новая территория</a:t>
            </a:r>
            <a:endParaRPr lang="ru-RU" sz="1400" dirty="0">
              <a:solidFill>
                <a:schemeClr val="tx1"/>
              </a:solidFill>
              <a:latin typeface="Franklin Gothic Demi Cond" panose="020B07060304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09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0" y="156724"/>
            <a:ext cx="121920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800" dirty="0">
                <a:solidFill>
                  <a:schemeClr val="accent1">
                    <a:lumMod val="20000"/>
                    <a:lumOff val="80000"/>
                  </a:schemeClr>
                </a:solidFill>
                <a:latin typeface="Franklin Gothic Demi Cond" pitchFamily="34" charset="0"/>
              </a:rPr>
              <a:t>Территория на ул. Грибоедова</a:t>
            </a:r>
            <a:endParaRPr lang="ru-RU" sz="2800" dirty="0">
              <a:solidFill>
                <a:schemeClr val="accent1">
                  <a:lumMod val="20000"/>
                  <a:lumOff val="80000"/>
                </a:schemeClr>
              </a:solidFill>
              <a:latin typeface="Franklin Gothic Demi Cond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1221" y="6374441"/>
            <a:ext cx="509539" cy="444044"/>
          </a:xfrm>
          <a:prstGeom prst="rect">
            <a:avLst/>
          </a:prstGeom>
          <a:effectLst>
            <a:glow rad="152400">
              <a:schemeClr val="accent1">
                <a:alpha val="21000"/>
              </a:schemeClr>
            </a:glo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561220" y="6374442"/>
            <a:ext cx="509539" cy="444044"/>
          </a:xfrm>
        </p:spPr>
        <p:txBody>
          <a:bodyPr/>
          <a:lstStyle/>
          <a:p>
            <a:pPr algn="ctr"/>
            <a:fld id="{F9BA2703-0EC3-457A-9946-013C4D6DA5E1}" type="slidenum">
              <a:rPr lang="ru-RU" sz="2000">
                <a:solidFill>
                  <a:srgbClr val="5B9BD5">
                    <a:lumMod val="20000"/>
                    <a:lumOff val="80000"/>
                  </a:srgbClr>
                </a:solidFill>
                <a:latin typeface="Bookman Old Style" panose="02050604050505020204" pitchFamily="18" charset="0"/>
              </a:rPr>
              <a:pPr algn="ctr"/>
              <a:t>4</a:t>
            </a:fld>
            <a:endParaRPr lang="ru-RU" sz="2000" dirty="0">
              <a:solidFill>
                <a:srgbClr val="5B9BD5">
                  <a:lumMod val="20000"/>
                  <a:lumOff val="80000"/>
                </a:srgb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88" y="937350"/>
            <a:ext cx="3914219" cy="26946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Рисунок 12"/>
          <p:cNvPicPr>
            <a:picLocks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39000" contras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66"/>
          <a:stretch/>
        </p:blipFill>
        <p:spPr>
          <a:xfrm>
            <a:off x="4307079" y="3725965"/>
            <a:ext cx="3802879" cy="25347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Рисунок 13"/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079" y="937350"/>
            <a:ext cx="3802879" cy="26946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Рисунок 15"/>
          <p:cNvPicPr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88" y="3725965"/>
            <a:ext cx="3914219" cy="25347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Рисунок 16"/>
          <p:cNvPicPr>
            <a:picLocks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" t="-863" r="7814" b="863"/>
          <a:stretch/>
        </p:blipFill>
        <p:spPr>
          <a:xfrm>
            <a:off x="8273161" y="937350"/>
            <a:ext cx="3797598" cy="26946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Рисунок 17"/>
          <p:cNvPicPr>
            <a:picLocks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161" y="3725965"/>
            <a:ext cx="3802879" cy="24583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8603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0" y="156724"/>
            <a:ext cx="121920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800" dirty="0">
                <a:solidFill>
                  <a:schemeClr val="accent1">
                    <a:lumMod val="20000"/>
                    <a:lumOff val="80000"/>
                  </a:schemeClr>
                </a:solidFill>
                <a:latin typeface="Franklin Gothic Demi Cond" pitchFamily="34" charset="0"/>
              </a:rPr>
              <a:t>Территория на ул. Красина</a:t>
            </a:r>
            <a:endParaRPr lang="ru-RU" sz="2800" dirty="0">
              <a:solidFill>
                <a:schemeClr val="accent1">
                  <a:lumMod val="20000"/>
                  <a:lumOff val="80000"/>
                </a:schemeClr>
              </a:solidFill>
              <a:latin typeface="Franklin Gothic Demi Cond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1221" y="6374441"/>
            <a:ext cx="509539" cy="444044"/>
          </a:xfrm>
          <a:prstGeom prst="rect">
            <a:avLst/>
          </a:prstGeom>
          <a:effectLst>
            <a:glow rad="152400">
              <a:schemeClr val="accent1">
                <a:alpha val="21000"/>
              </a:schemeClr>
            </a:glo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561220" y="6374442"/>
            <a:ext cx="509539" cy="444044"/>
          </a:xfrm>
        </p:spPr>
        <p:txBody>
          <a:bodyPr/>
          <a:lstStyle/>
          <a:p>
            <a:pPr algn="ctr"/>
            <a:fld id="{F9BA2703-0EC3-457A-9946-013C4D6DA5E1}" type="slidenum">
              <a:rPr lang="ru-RU" sz="2000">
                <a:solidFill>
                  <a:srgbClr val="5B9BD5">
                    <a:lumMod val="20000"/>
                    <a:lumOff val="80000"/>
                  </a:srgbClr>
                </a:solidFill>
                <a:latin typeface="Bookman Old Style" panose="02050604050505020204" pitchFamily="18" charset="0"/>
              </a:rPr>
              <a:pPr algn="ctr"/>
              <a:t>5</a:t>
            </a:fld>
            <a:endParaRPr lang="ru-RU" sz="2000" dirty="0">
              <a:solidFill>
                <a:srgbClr val="5B9BD5">
                  <a:lumMod val="20000"/>
                  <a:lumOff val="80000"/>
                </a:srgb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580" y="3640510"/>
            <a:ext cx="3789175" cy="25628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8379" y="976370"/>
            <a:ext cx="3842379" cy="25955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412" y="966752"/>
            <a:ext cx="3789175" cy="25968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64" y="3640507"/>
            <a:ext cx="3730595" cy="25628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64" y="951757"/>
            <a:ext cx="3730595" cy="26118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0376" y="3640508"/>
            <a:ext cx="3740382" cy="25628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87950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0" y="173818"/>
            <a:ext cx="121920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800" dirty="0">
                <a:solidFill>
                  <a:schemeClr val="accent1">
                    <a:lumMod val="20000"/>
                    <a:lumOff val="80000"/>
                  </a:schemeClr>
                </a:solidFill>
                <a:latin typeface="Franklin Gothic Demi Cond" pitchFamily="34" charset="0"/>
              </a:rPr>
              <a:t>Учебная база военно-морской подготовки </a:t>
            </a:r>
            <a:endParaRPr lang="ru-RU" sz="2800" dirty="0">
              <a:solidFill>
                <a:schemeClr val="accent1">
                  <a:lumMod val="20000"/>
                  <a:lumOff val="80000"/>
                </a:schemeClr>
              </a:solidFill>
              <a:latin typeface="Franklin Gothic Demi Cond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1221" y="6374441"/>
            <a:ext cx="509539" cy="444044"/>
          </a:xfrm>
          <a:prstGeom prst="rect">
            <a:avLst/>
          </a:prstGeom>
          <a:effectLst>
            <a:glow rad="152400">
              <a:schemeClr val="accent1">
                <a:alpha val="21000"/>
              </a:schemeClr>
            </a:glo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561220" y="6374442"/>
            <a:ext cx="509539" cy="444044"/>
          </a:xfrm>
        </p:spPr>
        <p:txBody>
          <a:bodyPr/>
          <a:lstStyle/>
          <a:p>
            <a:pPr algn="ctr"/>
            <a:fld id="{F9BA2703-0EC3-457A-9946-013C4D6DA5E1}" type="slidenum">
              <a:rPr lang="ru-RU" sz="2000">
                <a:solidFill>
                  <a:srgbClr val="5B9BD5">
                    <a:lumMod val="20000"/>
                    <a:lumOff val="80000"/>
                  </a:srgbClr>
                </a:solidFill>
                <a:latin typeface="Bookman Old Style" panose="02050604050505020204" pitchFamily="18" charset="0"/>
              </a:rPr>
              <a:pPr algn="ctr"/>
              <a:t>6</a:t>
            </a:fld>
            <a:endParaRPr lang="ru-RU" sz="2000" dirty="0">
              <a:solidFill>
                <a:srgbClr val="5B9BD5">
                  <a:lumMod val="20000"/>
                  <a:lumOff val="80000"/>
                </a:srgb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26" y="3638393"/>
            <a:ext cx="4057157" cy="2574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4233" y="3638393"/>
            <a:ext cx="3779520" cy="2574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26" y="939649"/>
            <a:ext cx="4057157" cy="26314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233" y="959543"/>
            <a:ext cx="3779520" cy="26115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216" y="959543"/>
            <a:ext cx="3624560" cy="26115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217" y="3638393"/>
            <a:ext cx="3624559" cy="2574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29298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0" y="156724"/>
            <a:ext cx="121920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800" dirty="0">
                <a:solidFill>
                  <a:schemeClr val="accent1">
                    <a:lumMod val="20000"/>
                    <a:lumOff val="80000"/>
                  </a:schemeClr>
                </a:solidFill>
                <a:latin typeface="Franklin Gothic Demi Cond" pitchFamily="34" charset="0"/>
              </a:rPr>
              <a:t>Курсантское общежитие</a:t>
            </a:r>
            <a:endParaRPr lang="ru-RU" sz="2800" dirty="0">
              <a:solidFill>
                <a:schemeClr val="accent1">
                  <a:lumMod val="20000"/>
                  <a:lumOff val="80000"/>
                </a:schemeClr>
              </a:solidFill>
              <a:latin typeface="Franklin Gothic Demi Cond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1221" y="6374441"/>
            <a:ext cx="509539" cy="444044"/>
          </a:xfrm>
          <a:prstGeom prst="rect">
            <a:avLst/>
          </a:prstGeom>
          <a:effectLst>
            <a:glow rad="152400">
              <a:schemeClr val="accent1">
                <a:alpha val="21000"/>
              </a:schemeClr>
            </a:glo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561220" y="6374442"/>
            <a:ext cx="509539" cy="444044"/>
          </a:xfrm>
        </p:spPr>
        <p:txBody>
          <a:bodyPr/>
          <a:lstStyle/>
          <a:p>
            <a:pPr algn="ctr"/>
            <a:fld id="{F9BA2703-0EC3-457A-9946-013C4D6DA5E1}" type="slidenum">
              <a:rPr lang="ru-RU" sz="2000">
                <a:solidFill>
                  <a:srgbClr val="5B9BD5">
                    <a:lumMod val="20000"/>
                    <a:lumOff val="80000"/>
                  </a:srgbClr>
                </a:solidFill>
                <a:latin typeface="Bookman Old Style" panose="02050604050505020204" pitchFamily="18" charset="0"/>
              </a:rPr>
              <a:pPr algn="ctr"/>
              <a:t>7</a:t>
            </a:fld>
            <a:endParaRPr lang="ru-RU" sz="2000" dirty="0">
              <a:solidFill>
                <a:srgbClr val="5B9BD5">
                  <a:lumMod val="20000"/>
                  <a:lumOff val="80000"/>
                </a:srgb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49"/>
          <a:stretch/>
        </p:blipFill>
        <p:spPr>
          <a:xfrm>
            <a:off x="4124046" y="951527"/>
            <a:ext cx="3856828" cy="26148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Объект 3"/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7971" y="3636587"/>
            <a:ext cx="3832787" cy="25615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0"/>
          <a:stretch/>
        </p:blipFill>
        <p:spPr>
          <a:xfrm>
            <a:off x="8242220" y="951528"/>
            <a:ext cx="3828539" cy="26148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Объект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33" y="3636587"/>
            <a:ext cx="3733873" cy="25615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3" descr="E:\Папка папка\ОДКБ 2021\ФОТО ИВС\ЛВТ\Быт фото\IMG_0567.JPG"/>
          <p:cNvPicPr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879" y="3636587"/>
            <a:ext cx="3806241" cy="25615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47"/>
          <a:stretch>
            <a:fillRect/>
          </a:stretch>
        </p:blipFill>
        <p:spPr bwMode="auto">
          <a:xfrm>
            <a:off x="128532" y="951527"/>
            <a:ext cx="3733873" cy="26148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917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0" y="156724"/>
            <a:ext cx="121920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800" dirty="0">
                <a:solidFill>
                  <a:schemeClr val="accent1">
                    <a:lumMod val="20000"/>
                    <a:lumOff val="80000"/>
                  </a:schemeClr>
                </a:solidFill>
                <a:latin typeface="Franklin Gothic Demi Cond" pitchFamily="34" charset="0"/>
              </a:rPr>
              <a:t>Курсантский жилой дом</a:t>
            </a:r>
            <a:endParaRPr lang="ru-RU" sz="2800" dirty="0">
              <a:solidFill>
                <a:schemeClr val="accent1">
                  <a:lumMod val="20000"/>
                  <a:lumOff val="80000"/>
                </a:schemeClr>
              </a:solidFill>
              <a:latin typeface="Franklin Gothic Demi Cond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1221" y="6374441"/>
            <a:ext cx="509539" cy="444044"/>
          </a:xfrm>
          <a:prstGeom prst="rect">
            <a:avLst/>
          </a:prstGeom>
          <a:effectLst>
            <a:glow rad="152400">
              <a:schemeClr val="accent1">
                <a:alpha val="21000"/>
              </a:schemeClr>
            </a:glo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561220" y="6374442"/>
            <a:ext cx="509539" cy="444044"/>
          </a:xfrm>
        </p:spPr>
        <p:txBody>
          <a:bodyPr/>
          <a:lstStyle/>
          <a:p>
            <a:pPr algn="ctr"/>
            <a:fld id="{F9BA2703-0EC3-457A-9946-013C4D6DA5E1}" type="slidenum">
              <a:rPr lang="ru-RU" sz="2000">
                <a:solidFill>
                  <a:srgbClr val="5B9BD5">
                    <a:lumMod val="20000"/>
                    <a:lumOff val="80000"/>
                  </a:srgbClr>
                </a:solidFill>
                <a:latin typeface="Bookman Old Style" panose="02050604050505020204" pitchFamily="18" charset="0"/>
              </a:rPr>
              <a:pPr algn="ctr"/>
              <a:t>8</a:t>
            </a:fld>
            <a:endParaRPr lang="ru-RU" sz="2000" dirty="0">
              <a:solidFill>
                <a:srgbClr val="5B9BD5">
                  <a:lumMod val="20000"/>
                  <a:lumOff val="80000"/>
                </a:srgb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79" y="958201"/>
            <a:ext cx="3746649" cy="25819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348" y="970942"/>
            <a:ext cx="3885313" cy="25691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349" y="3619211"/>
            <a:ext cx="3828178" cy="25691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79" y="3646986"/>
            <a:ext cx="3746649" cy="25414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86"/>
          <a:stretch/>
        </p:blipFill>
        <p:spPr>
          <a:xfrm>
            <a:off x="8278013" y="958201"/>
            <a:ext cx="3779236" cy="25974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013" y="3633098"/>
            <a:ext cx="3779236" cy="25691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695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0" y="156724"/>
            <a:ext cx="121920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Franklin Gothic Demi Cond" pitchFamily="34" charset="0"/>
              </a:rPr>
              <a:t>Программы подготовки</a:t>
            </a:r>
            <a:endParaRPr lang="ru-RU" sz="2800" dirty="0">
              <a:solidFill>
                <a:schemeClr val="accent1">
                  <a:lumMod val="20000"/>
                  <a:lumOff val="80000"/>
                </a:schemeClr>
              </a:solidFill>
              <a:latin typeface="Franklin Gothic Demi Cond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1221" y="6374441"/>
            <a:ext cx="509539" cy="444044"/>
          </a:xfrm>
          <a:prstGeom prst="rect">
            <a:avLst/>
          </a:prstGeom>
          <a:effectLst>
            <a:glow rad="152400">
              <a:schemeClr val="accent1">
                <a:alpha val="21000"/>
              </a:schemeClr>
            </a:glo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561220" y="6374442"/>
            <a:ext cx="509539" cy="444044"/>
          </a:xfrm>
        </p:spPr>
        <p:txBody>
          <a:bodyPr/>
          <a:lstStyle/>
          <a:p>
            <a:pPr algn="ctr"/>
            <a:fld id="{F9BA2703-0EC3-457A-9946-013C4D6DA5E1}" type="slidenum">
              <a:rPr lang="ru-RU" sz="2000">
                <a:solidFill>
                  <a:srgbClr val="5B9BD5">
                    <a:lumMod val="20000"/>
                    <a:lumOff val="80000"/>
                  </a:srgbClr>
                </a:solidFill>
                <a:latin typeface="Bookman Old Style" panose="02050604050505020204" pitchFamily="18" charset="0"/>
              </a:rPr>
              <a:pPr algn="ctr"/>
              <a:t>9</a:t>
            </a:fld>
            <a:endParaRPr lang="ru-RU" sz="2000" dirty="0">
              <a:solidFill>
                <a:srgbClr val="5B9BD5">
                  <a:lumMod val="20000"/>
                  <a:lumOff val="80000"/>
                </a:srgb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20" name="Скругленный прямоугольник 19"/>
          <p:cNvSpPr>
            <a:spLocks/>
          </p:cNvSpPr>
          <p:nvPr/>
        </p:nvSpPr>
        <p:spPr>
          <a:xfrm>
            <a:off x="2649197" y="1093015"/>
            <a:ext cx="7622848" cy="480109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34655" y="1117832"/>
            <a:ext cx="7400656" cy="4308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200" b="1" dirty="0" smtClean="0">
                <a:ln/>
                <a:latin typeface="Seattle Sans [RUS by me]" panose="00000400000000000000" pitchFamily="2" charset="0"/>
              </a:rPr>
              <a:t>ВЫСШЕЕ ОБРАЗОВАНИЕ</a:t>
            </a:r>
            <a:endParaRPr lang="ru-RU" sz="2200" b="1" dirty="0">
              <a:ln/>
              <a:solidFill>
                <a:srgbClr val="C00000"/>
              </a:solidFill>
              <a:latin typeface="Seattle Sans [RUS by me]" panose="00000400000000000000" pitchFamily="2" charset="0"/>
            </a:endParaRPr>
          </a:p>
        </p:txBody>
      </p:sp>
      <p:sp>
        <p:nvSpPr>
          <p:cNvPr id="23" name="Скругленный прямоугольник 22"/>
          <p:cNvSpPr>
            <a:spLocks/>
          </p:cNvSpPr>
          <p:nvPr/>
        </p:nvSpPr>
        <p:spPr>
          <a:xfrm>
            <a:off x="2649197" y="3329119"/>
            <a:ext cx="7622848" cy="467185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734654" y="3351486"/>
            <a:ext cx="7400657" cy="4308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200" b="1" dirty="0" smtClean="0">
                <a:ln/>
                <a:latin typeface="Seattle Sans [RUS by me]" panose="00000400000000000000" pitchFamily="2" charset="0"/>
              </a:rPr>
              <a:t>СРЕДНЕЕ ПРОФЕССИОНАЛЬНОЕ ОБРАЗОВАНИЕ</a:t>
            </a:r>
            <a:endParaRPr lang="ru-RU" sz="2200" b="1" dirty="0">
              <a:ln/>
              <a:solidFill>
                <a:srgbClr val="C00000"/>
              </a:solidFill>
              <a:latin typeface="Seattle Sans [RUS by me]" panose="00000400000000000000" pitchFamily="2" charset="0"/>
            </a:endParaRPr>
          </a:p>
        </p:txBody>
      </p:sp>
      <p:graphicFrame>
        <p:nvGraphicFramePr>
          <p:cNvPr id="11" name="Group 4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77061"/>
              </p:ext>
            </p:extLst>
          </p:nvPr>
        </p:nvGraphicFramePr>
        <p:xfrm>
          <a:off x="299102" y="1655851"/>
          <a:ext cx="11588099" cy="1301724"/>
        </p:xfrm>
        <a:graphic>
          <a:graphicData uri="http://schemas.openxmlformats.org/drawingml/2006/table">
            <a:tbl>
              <a:tblPr/>
              <a:tblGrid>
                <a:gridCol w="18192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3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35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50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8857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Код специальности</a:t>
                      </a: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E4EEF8">
                            <a:shade val="30000"/>
                            <a:satMod val="115000"/>
                          </a:srgbClr>
                        </a:gs>
                        <a:gs pos="50000">
                          <a:srgbClr val="E4EEF8">
                            <a:shade val="67500"/>
                            <a:satMod val="115000"/>
                          </a:srgbClr>
                        </a:gs>
                        <a:gs pos="100000">
                          <a:srgbClr val="E4EEF8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Наименование специальности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E4EEF8">
                            <a:shade val="30000"/>
                            <a:satMod val="115000"/>
                          </a:srgbClr>
                        </a:gs>
                        <a:gs pos="50000">
                          <a:srgbClr val="E4EEF8">
                            <a:shade val="67500"/>
                            <a:satMod val="115000"/>
                          </a:srgbClr>
                        </a:gs>
                        <a:gs pos="100000">
                          <a:srgbClr val="E4EEF8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Квалификация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E4EEF8">
                            <a:shade val="30000"/>
                            <a:satMod val="115000"/>
                          </a:srgbClr>
                        </a:gs>
                        <a:gs pos="50000">
                          <a:srgbClr val="E4EEF8">
                            <a:shade val="67500"/>
                            <a:satMod val="115000"/>
                          </a:srgbClr>
                        </a:gs>
                        <a:gs pos="100000">
                          <a:srgbClr val="E4EEF8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Срок подготовки</a:t>
                      </a: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E4EEF8">
                            <a:shade val="30000"/>
                            <a:satMod val="115000"/>
                          </a:srgbClr>
                        </a:gs>
                        <a:gs pos="50000">
                          <a:srgbClr val="E4EEF8">
                            <a:shade val="67500"/>
                            <a:satMod val="115000"/>
                          </a:srgbClr>
                        </a:gs>
                        <a:gs pos="100000">
                          <a:srgbClr val="E4EEF8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26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spc="-5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56.05.06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Защита информации на объектах информатизации военного назначения</a:t>
                      </a:r>
                      <a:r>
                        <a:rPr kumimoji="0" lang="ru-RU" sz="1800" b="1" i="0" u="none" strike="noStrike" cap="none" spc="-5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endParaRPr kumimoji="0" lang="ru-RU" sz="1800" b="1" i="0" u="none" strike="noStrike" cap="none" spc="-5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Специалист по защите информации</a:t>
                      </a: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 лет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3" name="Group 4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3690125"/>
              </p:ext>
            </p:extLst>
          </p:nvPr>
        </p:nvGraphicFramePr>
        <p:xfrm>
          <a:off x="264919" y="3887817"/>
          <a:ext cx="11622282" cy="2216112"/>
        </p:xfrm>
        <a:graphic>
          <a:graphicData uri="http://schemas.openxmlformats.org/drawingml/2006/table">
            <a:tbl>
              <a:tblPr/>
              <a:tblGrid>
                <a:gridCol w="18685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25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7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06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526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Код специальности</a:t>
                      </a: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E4EEF8">
                            <a:shade val="30000"/>
                            <a:satMod val="115000"/>
                          </a:srgbClr>
                        </a:gs>
                        <a:gs pos="50000">
                          <a:srgbClr val="E4EEF8">
                            <a:shade val="67500"/>
                            <a:satMod val="115000"/>
                          </a:srgbClr>
                        </a:gs>
                        <a:gs pos="100000">
                          <a:srgbClr val="E4EEF8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Наименование специальности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E4EEF8">
                            <a:shade val="30000"/>
                            <a:satMod val="115000"/>
                          </a:srgbClr>
                        </a:gs>
                        <a:gs pos="50000">
                          <a:srgbClr val="E4EEF8">
                            <a:shade val="67500"/>
                            <a:satMod val="115000"/>
                          </a:srgbClr>
                        </a:gs>
                        <a:gs pos="100000">
                          <a:srgbClr val="E4EEF8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Квалификация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E4EEF8">
                            <a:shade val="30000"/>
                            <a:satMod val="115000"/>
                          </a:srgbClr>
                        </a:gs>
                        <a:gs pos="50000">
                          <a:srgbClr val="E4EEF8">
                            <a:shade val="67500"/>
                            <a:satMod val="115000"/>
                          </a:srgbClr>
                        </a:gs>
                        <a:gs pos="100000">
                          <a:srgbClr val="E4EEF8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Срок подготовки</a:t>
                      </a: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E4EEF8">
                            <a:shade val="30000"/>
                            <a:satMod val="115000"/>
                          </a:srgbClr>
                        </a:gs>
                        <a:gs pos="50000">
                          <a:srgbClr val="E4EEF8">
                            <a:shade val="67500"/>
                            <a:satMod val="115000"/>
                          </a:srgbClr>
                        </a:gs>
                        <a:gs pos="100000">
                          <a:srgbClr val="E4EEF8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26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spc="-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09.02.07</a:t>
                      </a:r>
                      <a:endParaRPr kumimoji="0" lang="ru-RU" sz="1800" b="1" i="0" u="none" strike="noStrike" cap="none" spc="-5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Информационные системы и программирование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Специалист по информационным системам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 года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 мес.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26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spc="-5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10.02.05</a:t>
                      </a:r>
                      <a:endParaRPr kumimoji="0" lang="ru-RU" sz="1800" b="1" i="0" u="none" strike="noStrike" cap="none" spc="-5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Обеспечение информационной безопасности автоматизированных систем</a:t>
                      </a: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Техник по защите информации</a:t>
                      </a: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 года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 мес.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900626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9100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0" y="156724"/>
            <a:ext cx="121920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Franklin Gothic Demi Cond" pitchFamily="34" charset="0"/>
              </a:rPr>
              <a:t>Правила поступления</a:t>
            </a:r>
            <a:endParaRPr lang="ru-RU" sz="2800" dirty="0">
              <a:solidFill>
                <a:schemeClr val="accent1">
                  <a:lumMod val="20000"/>
                  <a:lumOff val="80000"/>
                </a:schemeClr>
              </a:solidFill>
              <a:latin typeface="Franklin Gothic Demi Cond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1221" y="6374441"/>
            <a:ext cx="509539" cy="444044"/>
          </a:xfrm>
          <a:prstGeom prst="rect">
            <a:avLst/>
          </a:prstGeom>
          <a:effectLst>
            <a:glow rad="152400">
              <a:schemeClr val="accent1">
                <a:alpha val="21000"/>
              </a:schemeClr>
            </a:glo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561220" y="6374442"/>
            <a:ext cx="509539" cy="444044"/>
          </a:xfrm>
        </p:spPr>
        <p:txBody>
          <a:bodyPr/>
          <a:lstStyle/>
          <a:p>
            <a:pPr algn="ctr"/>
            <a:fld id="{F9BA2703-0EC3-457A-9946-013C4D6DA5E1}" type="slidenum">
              <a:rPr lang="ru-RU" sz="2000">
                <a:solidFill>
                  <a:srgbClr val="5B9BD5">
                    <a:lumMod val="20000"/>
                    <a:lumOff val="80000"/>
                  </a:srgbClr>
                </a:solidFill>
                <a:latin typeface="Bookman Old Style" panose="02050604050505020204" pitchFamily="18" charset="0"/>
              </a:rPr>
              <a:pPr algn="ctr"/>
              <a:t>10</a:t>
            </a:fld>
            <a:endParaRPr lang="ru-RU" sz="2000" dirty="0">
              <a:solidFill>
                <a:srgbClr val="5B9BD5">
                  <a:lumMod val="20000"/>
                  <a:lumOff val="80000"/>
                </a:srgb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24" b="3736"/>
          <a:stretch/>
        </p:blipFill>
        <p:spPr>
          <a:xfrm>
            <a:off x="219491" y="1573855"/>
            <a:ext cx="7878202" cy="39812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Скругленный прямоугольник 12"/>
          <p:cNvSpPr>
            <a:spLocks/>
          </p:cNvSpPr>
          <p:nvPr/>
        </p:nvSpPr>
        <p:spPr>
          <a:xfrm>
            <a:off x="8327149" y="1448797"/>
            <a:ext cx="3743610" cy="433670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95078" y="1504060"/>
            <a:ext cx="3607751" cy="42165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200" b="1" dirty="0" smtClean="0">
                <a:ln/>
                <a:latin typeface="Seattle Sans [RUS by me]" panose="00000400000000000000" pitchFamily="2" charset="0"/>
              </a:rPr>
              <a:t>Официальная информация </a:t>
            </a:r>
            <a:r>
              <a:rPr lang="en-US" sz="2200" b="1" dirty="0" smtClean="0">
                <a:ln/>
                <a:latin typeface="Seattle Sans [RUS by me]" panose="00000400000000000000" pitchFamily="2" charset="0"/>
              </a:rPr>
              <a:t/>
            </a:r>
            <a:br>
              <a:rPr lang="en-US" sz="2200" b="1" dirty="0" smtClean="0">
                <a:ln/>
                <a:latin typeface="Seattle Sans [RUS by me]" panose="00000400000000000000" pitchFamily="2" charset="0"/>
              </a:rPr>
            </a:br>
            <a:r>
              <a:rPr lang="ru-RU" sz="2200" b="1" dirty="0" smtClean="0">
                <a:ln/>
                <a:latin typeface="Seattle Sans [RUS by me]" panose="00000400000000000000" pitchFamily="2" charset="0"/>
              </a:rPr>
              <a:t>по порядку приема </a:t>
            </a:r>
            <a:r>
              <a:rPr lang="en-US" sz="2200" b="1" dirty="0" smtClean="0">
                <a:ln/>
                <a:latin typeface="Seattle Sans [RUS by me]" panose="00000400000000000000" pitchFamily="2" charset="0"/>
              </a:rPr>
              <a:t/>
            </a:r>
            <a:br>
              <a:rPr lang="en-US" sz="2200" b="1" dirty="0" smtClean="0">
                <a:ln/>
                <a:latin typeface="Seattle Sans [RUS by me]" panose="00000400000000000000" pitchFamily="2" charset="0"/>
              </a:rPr>
            </a:br>
            <a:r>
              <a:rPr lang="ru-RU" sz="2200" b="1" dirty="0" smtClean="0">
                <a:ln/>
                <a:latin typeface="Seattle Sans [RUS by me]" panose="00000400000000000000" pitchFamily="2" charset="0"/>
              </a:rPr>
              <a:t>в училище размещена на официальном сайте </a:t>
            </a:r>
            <a:r>
              <a:rPr lang="en-US" sz="2600" b="1" dirty="0" smtClean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www.kvvu.mil.ru</a:t>
            </a:r>
          </a:p>
          <a:p>
            <a:pPr algn="ctr"/>
            <a:endParaRPr lang="en-US" sz="2200" b="1" dirty="0" smtClean="0">
              <a:ln/>
              <a:solidFill>
                <a:srgbClr val="C00000"/>
              </a:solidFill>
              <a:latin typeface="Seattle Sans [RUS by me]" panose="00000400000000000000" pitchFamily="2" charset="0"/>
            </a:endParaRPr>
          </a:p>
          <a:p>
            <a:pPr algn="ctr"/>
            <a:r>
              <a:rPr lang="ru-RU" sz="2200" b="1" dirty="0" smtClean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Информация, размещенная на других сайтах может не соответствовать действительности</a:t>
            </a:r>
            <a:endParaRPr lang="ru-RU" sz="2200" b="1" dirty="0">
              <a:ln/>
              <a:solidFill>
                <a:srgbClr val="C00000"/>
              </a:solidFill>
              <a:latin typeface="Seattle Sans [RUS by me]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198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0" y="156724"/>
            <a:ext cx="121920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Franklin Gothic Demi Cond" pitchFamily="34" charset="0"/>
              </a:rPr>
              <a:t>Общие требования к поступающим</a:t>
            </a:r>
            <a:endParaRPr lang="ru-RU" sz="2800" dirty="0">
              <a:solidFill>
                <a:schemeClr val="accent1">
                  <a:lumMod val="20000"/>
                  <a:lumOff val="80000"/>
                </a:schemeClr>
              </a:solidFill>
              <a:latin typeface="Franklin Gothic Demi Cond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1221" y="6374441"/>
            <a:ext cx="509539" cy="444044"/>
          </a:xfrm>
          <a:prstGeom prst="rect">
            <a:avLst/>
          </a:prstGeom>
          <a:effectLst>
            <a:glow rad="152400">
              <a:schemeClr val="accent1">
                <a:alpha val="21000"/>
              </a:schemeClr>
            </a:glo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561220" y="6374442"/>
            <a:ext cx="509539" cy="444044"/>
          </a:xfrm>
        </p:spPr>
        <p:txBody>
          <a:bodyPr/>
          <a:lstStyle/>
          <a:p>
            <a:pPr algn="ctr"/>
            <a:fld id="{F9BA2703-0EC3-457A-9946-013C4D6DA5E1}" type="slidenum">
              <a:rPr lang="ru-RU" sz="2000">
                <a:solidFill>
                  <a:srgbClr val="5B9BD5">
                    <a:lumMod val="20000"/>
                    <a:lumOff val="80000"/>
                  </a:srgbClr>
                </a:solidFill>
                <a:latin typeface="Bookman Old Style" panose="02050604050505020204" pitchFamily="18" charset="0"/>
              </a:rPr>
              <a:pPr algn="ctr"/>
              <a:t>11</a:t>
            </a:fld>
            <a:endParaRPr lang="ru-RU" sz="2000" dirty="0">
              <a:solidFill>
                <a:srgbClr val="5B9BD5">
                  <a:lumMod val="20000"/>
                  <a:lumOff val="80000"/>
                </a:srgbClr>
              </a:solidFill>
              <a:latin typeface="Bookman Old Style" panose="02050604050505020204" pitchFamily="18" charset="0"/>
            </a:endParaRPr>
          </a:p>
        </p:txBody>
      </p:sp>
      <p:graphicFrame>
        <p:nvGraphicFramePr>
          <p:cNvPr id="6" name="Group 4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9634526"/>
              </p:ext>
            </p:extLst>
          </p:nvPr>
        </p:nvGraphicFramePr>
        <p:xfrm>
          <a:off x="172016" y="941376"/>
          <a:ext cx="11898743" cy="5424110"/>
        </p:xfrm>
        <a:graphic>
          <a:graphicData uri="http://schemas.openxmlformats.org/drawingml/2006/table">
            <a:tbl>
              <a:tblPr/>
              <a:tblGrid>
                <a:gridCol w="59662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2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3766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Высшее образование</a:t>
                      </a:r>
                    </a:p>
                  </a:txBody>
                  <a:tcPr marL="91447" marR="91447" marT="45707" marB="457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E4EEF8">
                            <a:shade val="30000"/>
                            <a:satMod val="115000"/>
                          </a:srgbClr>
                        </a:gs>
                        <a:gs pos="50000">
                          <a:srgbClr val="E4EEF8">
                            <a:shade val="67500"/>
                            <a:satMod val="115000"/>
                          </a:srgbClr>
                        </a:gs>
                        <a:gs pos="100000">
                          <a:srgbClr val="E4EEF8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Среднее профессиональное образование</a:t>
                      </a:r>
                    </a:p>
                  </a:txBody>
                  <a:tcPr marL="91447" marR="91447" marT="45707" marB="457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E4EEF8">
                            <a:shade val="30000"/>
                            <a:satMod val="115000"/>
                          </a:srgbClr>
                        </a:gs>
                        <a:gs pos="50000">
                          <a:srgbClr val="E4EEF8">
                            <a:shade val="67500"/>
                            <a:satMod val="115000"/>
                          </a:srgbClr>
                        </a:gs>
                        <a:gs pos="100000">
                          <a:srgbClr val="E4EEF8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024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/>
                        <a:t>граждане Российской Федерации</a:t>
                      </a: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1" i="0" u="none" strike="noStrike" cap="none" spc="-5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835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граждане</a:t>
                      </a:r>
                      <a:r>
                        <a:rPr lang="ru-RU" sz="16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мужского пола </a:t>
                      </a:r>
                      <a:r>
                        <a:rPr lang="ru-RU" sz="1600" dirty="0"/>
                        <a:t>(женского пола не принимаются)</a:t>
                      </a: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1" i="0" u="none" strike="noStrike" cap="none" spc="-5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128652439"/>
                  </a:ext>
                </a:extLst>
              </a:tr>
              <a:tr h="41646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/>
                        <a:t>имеющие документы государственного образца</a:t>
                      </a:r>
                      <a:r>
                        <a:rPr lang="ru-RU" sz="1600" dirty="0"/>
                        <a:t>:</a:t>
                      </a:r>
                      <a:endParaRPr lang="ru-RU" sz="1600" b="1" i="0" u="sng" dirty="0">
                        <a:solidFill>
                          <a:srgbClr val="FF0000"/>
                        </a:solidFill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1" i="0" u="none" strike="noStrike" cap="none" spc="-5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698040027"/>
                  </a:ext>
                </a:extLst>
              </a:tr>
              <a:tr h="8057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dirty="0"/>
                        <a:t>о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b="1" u="none" dirty="0">
                          <a:solidFill>
                            <a:schemeClr val="tx1"/>
                          </a:solidFill>
                        </a:rPr>
                        <a:t>среднем общем образовании</a:t>
                      </a:r>
                      <a:r>
                        <a:rPr lang="ru-RU" sz="1600" b="0" u="none" dirty="0">
                          <a:solidFill>
                            <a:schemeClr val="dk1"/>
                          </a:solidFill>
                        </a:rPr>
                        <a:t/>
                      </a:r>
                      <a:br>
                        <a:rPr lang="ru-RU" sz="1600" b="0" u="none" dirty="0">
                          <a:solidFill>
                            <a:schemeClr val="dk1"/>
                          </a:solidFill>
                        </a:rPr>
                      </a:br>
                      <a:r>
                        <a:rPr lang="ru-RU" sz="1600" b="0" u="none" dirty="0">
                          <a:solidFill>
                            <a:schemeClr val="dk1"/>
                          </a:solidFill>
                        </a:rPr>
                        <a:t>или о</a:t>
                      </a:r>
                      <a:r>
                        <a:rPr lang="ru-RU" sz="1600" dirty="0"/>
                        <a:t> </a:t>
                      </a:r>
                      <a:r>
                        <a:rPr lang="ru-RU" sz="1600" b="1" i="0" u="none" dirty="0">
                          <a:solidFill>
                            <a:schemeClr val="tx1"/>
                          </a:solidFill>
                        </a:rPr>
                        <a:t>среднем профессиональном образовании</a:t>
                      </a:r>
                    </a:p>
                  </a:txBody>
                  <a:tcPr marL="91447" marR="91447" marT="45707" marB="457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dirty="0"/>
                        <a:t>о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b="1" u="none" dirty="0">
                          <a:solidFill>
                            <a:schemeClr val="tx1"/>
                          </a:solidFill>
                        </a:rPr>
                        <a:t>среднем общем образовании</a:t>
                      </a:r>
                      <a:r>
                        <a:rPr lang="ru-RU" sz="1600" u="none" dirty="0">
                          <a:solidFill>
                            <a:schemeClr val="tx1"/>
                          </a:solidFill>
                        </a:rPr>
                        <a:t> 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spc="-20" baseline="0" dirty="0"/>
                        <a:t>или о </a:t>
                      </a:r>
                      <a:r>
                        <a:rPr lang="ru-RU" sz="1600" b="1" u="none" spc="-20" baseline="0" dirty="0">
                          <a:solidFill>
                            <a:schemeClr val="tx1"/>
                          </a:solidFill>
                        </a:rPr>
                        <a:t>среднем профессиональном образовании по программам </a:t>
                      </a:r>
                      <a:r>
                        <a:rPr lang="ru-RU" sz="1600" b="1" u="none" dirty="0">
                          <a:solidFill>
                            <a:schemeClr val="tx1"/>
                          </a:solidFill>
                        </a:rPr>
                        <a:t>подготовки</a:t>
                      </a:r>
                      <a:r>
                        <a:rPr lang="ru-RU" sz="1600" b="1" u="none" baseline="0" dirty="0">
                          <a:solidFill>
                            <a:schemeClr val="tx1"/>
                          </a:solidFill>
                        </a:rPr>
                        <a:t> квалифицированных рабочих и служащих</a:t>
                      </a:r>
                      <a:endParaRPr lang="ru-RU" sz="16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447" marR="91447" marT="45707" marB="457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281309626"/>
                  </a:ext>
                </a:extLst>
              </a:tr>
              <a:tr h="49794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ru-RU" sz="1600" dirty="0"/>
                        <a:t>не проходившие военную службу</a:t>
                      </a:r>
                      <a:r>
                        <a:rPr lang="ru-RU" sz="1600" baseline="0" dirty="0"/>
                        <a:t> – в возрасте </a:t>
                      </a:r>
                      <a:r>
                        <a:rPr lang="ru-RU" sz="1600" b="1" baseline="0" dirty="0">
                          <a:solidFill>
                            <a:schemeClr val="tx1"/>
                          </a:solidFill>
                        </a:rPr>
                        <a:t>от 16 до 22 лет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7" marR="91447" marT="45707" marB="457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baseline="0" dirty="0">
                          <a:solidFill>
                            <a:schemeClr val="tx1"/>
                          </a:solidFill>
                        </a:rPr>
                        <a:t>до достижения ими возраста 30 лет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698125999"/>
                  </a:ext>
                </a:extLst>
              </a:tr>
              <a:tr h="62468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/>
                        <a:t>прошедшие или, проходящие военную службу </a:t>
                      </a:r>
                      <a:br>
                        <a:rPr lang="ru-RU" sz="1600" dirty="0"/>
                      </a:br>
                      <a:r>
                        <a:rPr lang="ru-RU" sz="1600" dirty="0"/>
                        <a:t>по призыву –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до достижения</a:t>
                      </a:r>
                      <a:r>
                        <a:rPr lang="ru-RU" sz="1600" b="1" baseline="0" dirty="0">
                          <a:solidFill>
                            <a:schemeClr val="tx1"/>
                          </a:solidFill>
                        </a:rPr>
                        <a:t> возраста 24 лет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7" marR="91447" marT="45707" marB="457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1" i="0" u="none" strike="noStrike" cap="none" spc="-5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94421332"/>
                  </a:ext>
                </a:extLst>
              </a:tr>
              <a:tr h="57036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 smtClean="0"/>
                        <a:t>военнослужащие, проходящие военную службу </a:t>
                      </a:r>
                      <a:br>
                        <a:rPr lang="ru-RU" sz="1600" dirty="0" smtClean="0"/>
                      </a:br>
                      <a:r>
                        <a:rPr lang="ru-RU" sz="1600" dirty="0" smtClean="0"/>
                        <a:t>по контракту –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</a:rPr>
                        <a:t>до достижения возраста 27 лет 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</a:rPr>
                        <a:t>(при условии участия в СВО - 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</a:rPr>
                        <a:t>до достижения возраста 30 лет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7" marR="91447" marT="45707" marB="457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1" i="0" u="none" strike="noStrike" cap="none" spc="-5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616999972"/>
                  </a:ext>
                </a:extLst>
              </a:tr>
              <a:tr h="722616">
                <a:tc gridSpan="2"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u="sng" dirty="0"/>
                        <a:t>Примечания</a:t>
                      </a:r>
                      <a:r>
                        <a:rPr lang="ru-RU" sz="1600" i="1" u="none" dirty="0"/>
                        <a:t>:</a:t>
                      </a:r>
                      <a:endParaRPr lang="ru-RU" sz="1600" b="0" i="0" u="none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dirty="0">
                          <a:solidFill>
                            <a:schemeClr val="tx1"/>
                          </a:solidFill>
                        </a:rPr>
                        <a:t>1. Граждане,</a:t>
                      </a:r>
                      <a:r>
                        <a:rPr lang="ru-RU" sz="1600" b="0" i="1" baseline="0" dirty="0">
                          <a:solidFill>
                            <a:schemeClr val="tx1"/>
                          </a:solidFill>
                        </a:rPr>
                        <a:t> имеющие высшее образование не рассматриваются</a:t>
                      </a:r>
                      <a:endParaRPr lang="ru-RU" sz="1600" b="0" i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dirty="0">
                          <a:solidFill>
                            <a:schemeClr val="tx1"/>
                          </a:solidFill>
                        </a:rPr>
                        <a:t>2. Возраст определяется по состоянию </a:t>
                      </a:r>
                      <a:r>
                        <a:rPr lang="ru-RU" sz="1600" b="1" i="1" dirty="0">
                          <a:solidFill>
                            <a:schemeClr val="tx1"/>
                          </a:solidFill>
                        </a:rPr>
                        <a:t>на 1 августа года приема в вуз</a:t>
                      </a:r>
                      <a:r>
                        <a:rPr lang="ru-RU" sz="1600" b="0" i="1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ru-RU" sz="1600" b="0" i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600" b="0" i="1" spc="-60" baseline="0" dirty="0">
                          <a:solidFill>
                            <a:schemeClr val="tx1"/>
                          </a:solidFill>
                        </a:rPr>
                        <a:t>т</a:t>
                      </a:r>
                      <a:r>
                        <a:rPr lang="ru-RU" sz="1600" b="0" i="1" spc="-60" dirty="0">
                          <a:solidFill>
                            <a:schemeClr val="tx1"/>
                          </a:solidFill>
                        </a:rPr>
                        <a:t>.е. 1 августа года поступления </a:t>
                      </a:r>
                      <a:r>
                        <a:rPr lang="ru-RU" sz="1600" b="0" i="1" dirty="0">
                          <a:solidFill>
                            <a:schemeClr val="tx1"/>
                          </a:solidFill>
                        </a:rPr>
                        <a:t>абитуриенту должно быть менее 22, 24, 27 или 30 лет соответственно указанной выше категории</a:t>
                      </a:r>
                      <a:endParaRPr lang="ru-RU" sz="1600" i="1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1" i="0" u="none" strike="noStrike" cap="none" spc="-5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338113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568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0" y="156724"/>
            <a:ext cx="121920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Franklin Gothic Demi Cond" pitchFamily="34" charset="0"/>
              </a:rPr>
              <a:t>Перечень необходимых документов</a:t>
            </a:r>
            <a:endParaRPr lang="ru-RU" sz="2800" dirty="0">
              <a:solidFill>
                <a:schemeClr val="accent1">
                  <a:lumMod val="20000"/>
                  <a:lumOff val="80000"/>
                </a:schemeClr>
              </a:solidFill>
              <a:latin typeface="Franklin Gothic Demi Cond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1221" y="6374441"/>
            <a:ext cx="509539" cy="444044"/>
          </a:xfrm>
          <a:prstGeom prst="rect">
            <a:avLst/>
          </a:prstGeom>
          <a:effectLst>
            <a:glow rad="152400">
              <a:schemeClr val="accent1">
                <a:alpha val="21000"/>
              </a:schemeClr>
            </a:glo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561220" y="6374442"/>
            <a:ext cx="509539" cy="444044"/>
          </a:xfrm>
        </p:spPr>
        <p:txBody>
          <a:bodyPr/>
          <a:lstStyle/>
          <a:p>
            <a:pPr algn="ctr"/>
            <a:fld id="{F9BA2703-0EC3-457A-9946-013C4D6DA5E1}" type="slidenum">
              <a:rPr lang="ru-RU" sz="2000">
                <a:solidFill>
                  <a:srgbClr val="5B9BD5">
                    <a:lumMod val="20000"/>
                    <a:lumOff val="80000"/>
                  </a:srgbClr>
                </a:solidFill>
                <a:latin typeface="Bookman Old Style" panose="02050604050505020204" pitchFamily="18" charset="0"/>
              </a:rPr>
              <a:pPr algn="ctr"/>
              <a:t>12</a:t>
            </a:fld>
            <a:endParaRPr lang="ru-RU" sz="2000" dirty="0">
              <a:solidFill>
                <a:srgbClr val="5B9BD5">
                  <a:lumMod val="20000"/>
                  <a:lumOff val="80000"/>
                </a:srgb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22" name="Скругленный прямоугольник 21"/>
          <p:cNvSpPr>
            <a:spLocks/>
          </p:cNvSpPr>
          <p:nvPr/>
        </p:nvSpPr>
        <p:spPr>
          <a:xfrm>
            <a:off x="133350" y="943832"/>
            <a:ext cx="11937409" cy="384462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42912" y="1011354"/>
            <a:ext cx="11306175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indent="447675" algn="just"/>
            <a:r>
              <a:rPr lang="ru-RU" sz="2000" b="1" dirty="0">
                <a:ln/>
                <a:latin typeface="Seattle Sans [RUS by me]" panose="00000400000000000000" pitchFamily="2" charset="0"/>
              </a:rPr>
              <a:t>заявление (рапорт)кандидата;</a:t>
            </a:r>
          </a:p>
          <a:p>
            <a:pPr indent="447675" algn="just"/>
            <a:r>
              <a:rPr lang="ru-RU" sz="2000" b="1" dirty="0">
                <a:ln/>
                <a:latin typeface="Seattle Sans [RUS by me]" panose="00000400000000000000" pitchFamily="2" charset="0"/>
              </a:rPr>
              <a:t>ксерокопии свидетельства о рождении и паспорта;</a:t>
            </a:r>
          </a:p>
          <a:p>
            <a:pPr indent="447675" algn="just"/>
            <a:r>
              <a:rPr lang="ru-RU" sz="2000" b="1" dirty="0">
                <a:ln/>
                <a:latin typeface="Seattle Sans [RUS by me]" panose="00000400000000000000" pitchFamily="2" charset="0"/>
              </a:rPr>
              <a:t>автобиография;</a:t>
            </a:r>
          </a:p>
          <a:p>
            <a:pPr indent="447675" algn="just"/>
            <a:r>
              <a:rPr lang="ru-RU" sz="2000" b="1" dirty="0">
                <a:ln/>
                <a:latin typeface="Seattle Sans [RUS by me]" panose="00000400000000000000" pitchFamily="2" charset="0"/>
              </a:rPr>
              <a:t>характеристика;</a:t>
            </a:r>
          </a:p>
          <a:p>
            <a:pPr indent="447675" algn="just"/>
            <a:r>
              <a:rPr lang="ru-RU" sz="2000" b="1" dirty="0">
                <a:ln/>
                <a:latin typeface="Seattle Sans [RUS by me]" panose="00000400000000000000" pitchFamily="2" charset="0"/>
              </a:rPr>
              <a:t>ксерокопия документа государственного образца об уровне образования;</a:t>
            </a:r>
          </a:p>
          <a:p>
            <a:pPr indent="447675" algn="just"/>
            <a:r>
              <a:rPr lang="ru-RU" sz="2000" b="1" dirty="0">
                <a:ln/>
                <a:latin typeface="Seattle Sans [RUS by me]" panose="00000400000000000000" pitchFamily="2" charset="0"/>
              </a:rPr>
              <a:t>карта медицинского освидетельствования;</a:t>
            </a:r>
          </a:p>
          <a:p>
            <a:pPr indent="447675" algn="just"/>
            <a:r>
              <a:rPr lang="ru-RU" sz="2000" b="1" dirty="0">
                <a:ln/>
                <a:latin typeface="Seattle Sans [RUS by me]" panose="00000400000000000000" pitchFamily="2" charset="0"/>
              </a:rPr>
              <a:t>карта профессионального отбора;</a:t>
            </a:r>
          </a:p>
          <a:p>
            <a:pPr indent="447675" algn="just"/>
            <a:r>
              <a:rPr lang="ru-RU" sz="2000" b="1" dirty="0">
                <a:ln/>
                <a:latin typeface="Seattle Sans [RUS by me]" panose="00000400000000000000" pitchFamily="2" charset="0"/>
              </a:rPr>
              <a:t>справка о допуске к сведениям, составляющим государственную </a:t>
            </a:r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тайну </a:t>
            </a:r>
            <a:br>
              <a:rPr lang="ru-RU" sz="2000" b="1" dirty="0" smtClean="0">
                <a:ln/>
                <a:latin typeface="Seattle Sans [RUS by me]" panose="00000400000000000000" pitchFamily="2" charset="0"/>
              </a:rPr>
            </a:br>
            <a:r>
              <a:rPr lang="ru-RU" sz="2000" b="1" dirty="0" smtClean="0">
                <a:ln/>
                <a:solidFill>
                  <a:srgbClr val="FF0000"/>
                </a:solidFill>
                <a:latin typeface="Seattle Sans [RUS by me]" panose="00000400000000000000" pitchFamily="2" charset="0"/>
              </a:rPr>
              <a:t>по первой форме</a:t>
            </a:r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;</a:t>
            </a:r>
            <a:endParaRPr lang="ru-RU" sz="2000" b="1" dirty="0">
              <a:ln/>
              <a:latin typeface="Seattle Sans [RUS by me]" panose="00000400000000000000" pitchFamily="2" charset="0"/>
            </a:endParaRPr>
          </a:p>
          <a:p>
            <a:pPr indent="447675" algn="just"/>
            <a:r>
              <a:rPr lang="ru-RU" sz="2000" b="1" dirty="0">
                <a:ln/>
                <a:latin typeface="Seattle Sans [RUS by me]" panose="00000400000000000000" pitchFamily="2" charset="0"/>
              </a:rPr>
              <a:t>три фотографии размером 4,5x6 см (цветные, матовые);</a:t>
            </a:r>
            <a:endParaRPr lang="en-US" sz="2000" b="1" dirty="0">
              <a:ln/>
              <a:latin typeface="Seattle Sans [RUS by me]" panose="00000400000000000000" pitchFamily="2" charset="0"/>
            </a:endParaRPr>
          </a:p>
          <a:p>
            <a:pPr indent="442913" algn="just"/>
            <a:r>
              <a:rPr lang="ru-RU" sz="2000" b="1" dirty="0">
                <a:ln/>
                <a:latin typeface="Seattle Sans [RUS by me]" panose="00000400000000000000" pitchFamily="2" charset="0"/>
              </a:rPr>
              <a:t>копии документов, дающих право на поступление на льготных основаниях;</a:t>
            </a:r>
          </a:p>
          <a:p>
            <a:pPr indent="442913" algn="just"/>
            <a:r>
              <a:rPr lang="ru-RU" sz="2000" b="1" dirty="0">
                <a:ln/>
                <a:latin typeface="Seattle Sans [RUS by me]" panose="00000400000000000000" pitchFamily="2" charset="0"/>
              </a:rPr>
              <a:t>копии документов, подтверждающие индивидуальные достижения</a:t>
            </a:r>
            <a:endParaRPr lang="en-US" sz="2000" b="1" dirty="0">
              <a:ln/>
              <a:latin typeface="Seattle Sans [RUS by me]" panose="00000400000000000000" pitchFamily="2" charset="0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420" y="1062583"/>
            <a:ext cx="267550" cy="26638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420" y="1351733"/>
            <a:ext cx="267550" cy="266385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420" y="1677095"/>
            <a:ext cx="267550" cy="266385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420" y="1985446"/>
            <a:ext cx="267550" cy="266385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420" y="2274596"/>
            <a:ext cx="267550" cy="266385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364" y="2581852"/>
            <a:ext cx="267550" cy="266385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364" y="2889893"/>
            <a:ext cx="267550" cy="266385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420" y="3192978"/>
            <a:ext cx="267550" cy="266385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420" y="4120130"/>
            <a:ext cx="267550" cy="266385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420" y="3806628"/>
            <a:ext cx="267550" cy="266385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445" y="4416090"/>
            <a:ext cx="267550" cy="266385"/>
          </a:xfrm>
          <a:prstGeom prst="rect">
            <a:avLst/>
          </a:prstGeom>
        </p:spPr>
      </p:pic>
      <p:graphicFrame>
        <p:nvGraphicFramePr>
          <p:cNvPr id="35" name="Таблица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3769295"/>
              </p:ext>
            </p:extLst>
          </p:nvPr>
        </p:nvGraphicFramePr>
        <p:xfrm>
          <a:off x="133351" y="4850280"/>
          <a:ext cx="11937408" cy="1371564"/>
        </p:xfrm>
        <a:graphic>
          <a:graphicData uri="http://schemas.openxmlformats.org/drawingml/2006/table">
            <a:tbl>
              <a:tblPr/>
              <a:tblGrid>
                <a:gridCol w="5280621">
                  <a:extLst>
                    <a:ext uri="{9D8B030D-6E8A-4147-A177-3AD203B41FA5}">
                      <a16:colId xmlns:a16="http://schemas.microsoft.com/office/drawing/2014/main" val="951952108"/>
                    </a:ext>
                  </a:extLst>
                </a:gridCol>
                <a:gridCol w="3576119">
                  <a:extLst>
                    <a:ext uri="{9D8B030D-6E8A-4147-A177-3AD203B41FA5}">
                      <a16:colId xmlns:a16="http://schemas.microsoft.com/office/drawing/2014/main" val="4203674337"/>
                    </a:ext>
                  </a:extLst>
                </a:gridCol>
                <a:gridCol w="3080668">
                  <a:extLst>
                    <a:ext uri="{9D8B030D-6E8A-4147-A177-3AD203B41FA5}">
                      <a16:colId xmlns:a16="http://schemas.microsoft.com/office/drawing/2014/main" val="40212364"/>
                    </a:ext>
                  </a:extLst>
                </a:gridCol>
              </a:tblGrid>
              <a:tr h="388402">
                <a:tc>
                  <a:txBody>
                    <a:bodyPr/>
                    <a:lstStyle/>
                    <a:p>
                      <a:pPr algn="ctr"/>
                      <a:endParaRPr lang="ru-RU" sz="1600" b="1" dirty="0"/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E4EEF8">
                            <a:shade val="30000"/>
                            <a:satMod val="115000"/>
                          </a:srgbClr>
                        </a:gs>
                        <a:gs pos="50000">
                          <a:srgbClr val="E4EEF8">
                            <a:shade val="67500"/>
                            <a:satMod val="115000"/>
                          </a:srgbClr>
                        </a:gs>
                        <a:gs pos="100000">
                          <a:srgbClr val="E4EEF8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Граждане, прошедшие </a:t>
                      </a:r>
                      <a:b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 не проходившие военную службу</a:t>
                      </a: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E4EEF8">
                            <a:shade val="30000"/>
                            <a:satMod val="115000"/>
                          </a:srgbClr>
                        </a:gs>
                        <a:gs pos="50000">
                          <a:srgbClr val="E4EEF8">
                            <a:shade val="67500"/>
                            <a:satMod val="115000"/>
                          </a:srgbClr>
                        </a:gs>
                        <a:gs pos="100000">
                          <a:srgbClr val="E4EEF8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Военнослужащие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E4EEF8">
                            <a:shade val="30000"/>
                            <a:satMod val="115000"/>
                          </a:srgbClr>
                        </a:gs>
                        <a:gs pos="50000">
                          <a:srgbClr val="E4EEF8">
                            <a:shade val="67500"/>
                            <a:satMod val="115000"/>
                          </a:srgbClr>
                        </a:gs>
                        <a:gs pos="100000">
                          <a:srgbClr val="E4EEF8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875298543"/>
                  </a:ext>
                </a:extLst>
              </a:tr>
              <a:tr h="2657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spc="-5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Сроки подачи заявления (рапорта)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spc="-5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до 1 апреля</a:t>
                      </a: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до 1 марта</a:t>
                      </a: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257709269"/>
                  </a:ext>
                </a:extLst>
              </a:tr>
              <a:tr h="3099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Сроки направления документов</a:t>
                      </a: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spc="-5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до 20 мая</a:t>
                      </a: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до 15 мая</a:t>
                      </a: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2252815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364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0" y="156724"/>
            <a:ext cx="121920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Franklin Gothic Demi Cond" pitchFamily="34" charset="0"/>
              </a:rPr>
              <a:t>Этапы профессионального отбора</a:t>
            </a:r>
            <a:endParaRPr lang="ru-RU" sz="2800" dirty="0">
              <a:solidFill>
                <a:schemeClr val="accent1">
                  <a:lumMod val="20000"/>
                  <a:lumOff val="80000"/>
                </a:schemeClr>
              </a:solidFill>
              <a:latin typeface="Franklin Gothic Demi Cond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1221" y="6374441"/>
            <a:ext cx="509539" cy="444044"/>
          </a:xfrm>
          <a:prstGeom prst="rect">
            <a:avLst/>
          </a:prstGeom>
          <a:effectLst>
            <a:glow rad="152400">
              <a:schemeClr val="accent1">
                <a:alpha val="21000"/>
              </a:schemeClr>
            </a:glo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561220" y="6374442"/>
            <a:ext cx="509539" cy="444044"/>
          </a:xfrm>
        </p:spPr>
        <p:txBody>
          <a:bodyPr/>
          <a:lstStyle/>
          <a:p>
            <a:pPr algn="ctr"/>
            <a:fld id="{F9BA2703-0EC3-457A-9946-013C4D6DA5E1}" type="slidenum">
              <a:rPr lang="ru-RU" sz="2000">
                <a:solidFill>
                  <a:srgbClr val="5B9BD5">
                    <a:lumMod val="20000"/>
                    <a:lumOff val="80000"/>
                  </a:srgbClr>
                </a:solidFill>
                <a:latin typeface="Bookman Old Style" panose="02050604050505020204" pitchFamily="18" charset="0"/>
              </a:rPr>
              <a:pPr algn="ctr"/>
              <a:t>13</a:t>
            </a:fld>
            <a:endParaRPr lang="ru-RU" sz="2000" dirty="0">
              <a:solidFill>
                <a:srgbClr val="5B9BD5">
                  <a:lumMod val="20000"/>
                  <a:lumOff val="80000"/>
                </a:srgbClr>
              </a:solidFill>
              <a:latin typeface="Bookman Old Style" panose="020506040505050202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0504170"/>
              </p:ext>
            </p:extLst>
          </p:nvPr>
        </p:nvGraphicFramePr>
        <p:xfrm>
          <a:off x="184361" y="2188564"/>
          <a:ext cx="11823278" cy="3291768"/>
        </p:xfrm>
        <a:graphic>
          <a:graphicData uri="http://schemas.openxmlformats.org/drawingml/2006/table">
            <a:tbl>
              <a:tblPr/>
              <a:tblGrid>
                <a:gridCol w="5929472">
                  <a:extLst>
                    <a:ext uri="{9D8B030D-6E8A-4147-A177-3AD203B41FA5}">
                      <a16:colId xmlns:a16="http://schemas.microsoft.com/office/drawing/2014/main" val="951952108"/>
                    </a:ext>
                  </a:extLst>
                </a:gridCol>
                <a:gridCol w="5893806">
                  <a:extLst>
                    <a:ext uri="{9D8B030D-6E8A-4147-A177-3AD203B41FA5}">
                      <a16:colId xmlns:a16="http://schemas.microsoft.com/office/drawing/2014/main" val="4203674337"/>
                    </a:ext>
                  </a:extLst>
                </a:gridCol>
              </a:tblGrid>
              <a:tr h="388402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По программе высшего образования</a:t>
                      </a: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E4EEF8">
                            <a:shade val="30000"/>
                            <a:satMod val="115000"/>
                          </a:srgbClr>
                        </a:gs>
                        <a:gs pos="50000">
                          <a:srgbClr val="E4EEF8">
                            <a:shade val="67500"/>
                            <a:satMod val="115000"/>
                          </a:srgbClr>
                        </a:gs>
                        <a:gs pos="100000">
                          <a:srgbClr val="E4EEF8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По программе среднего </a:t>
                      </a:r>
                      <a:br>
                        <a:rPr lang="ru-RU" sz="2000" b="1" dirty="0"/>
                      </a:br>
                      <a:r>
                        <a:rPr lang="ru-RU" sz="2000" b="1" dirty="0"/>
                        <a:t>профессионального образования</a:t>
                      </a: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E4EEF8">
                            <a:shade val="30000"/>
                            <a:satMod val="115000"/>
                          </a:srgbClr>
                        </a:gs>
                        <a:gs pos="50000">
                          <a:srgbClr val="E4EEF8">
                            <a:shade val="67500"/>
                            <a:satMod val="115000"/>
                          </a:srgbClr>
                        </a:gs>
                        <a:gs pos="100000">
                          <a:srgbClr val="E4EEF8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875298543"/>
                  </a:ext>
                </a:extLst>
              </a:tr>
              <a:tr h="26574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Определение годности кандидатов к поступлению по состоянию здоровья</a:t>
                      </a: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cap="none" spc="-50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257709269"/>
                  </a:ext>
                </a:extLst>
              </a:tr>
              <a:tr h="3099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Определение категории профессиональной пригодности кандидатов</a:t>
                      </a: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cap="none" spc="-50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225281568"/>
                  </a:ext>
                </a:extLst>
              </a:tr>
              <a:tr h="3099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Оценка уровня общеобразовательной подготовленности кандидатов </a:t>
                      </a: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cap="none" spc="-50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126076225"/>
                  </a:ext>
                </a:extLst>
              </a:tr>
              <a:tr h="3099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Оценка уровня физической подготовленности кандидатов</a:t>
                      </a: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cap="none" spc="-50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915896247"/>
                  </a:ext>
                </a:extLst>
              </a:tr>
              <a:tr h="3099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Оценка уровня профессиональной подготовленности кандидатов по результатам дополнительного вступительного 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испытания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cap="none" spc="-50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592888532"/>
                  </a:ext>
                </a:extLst>
              </a:tr>
            </a:tbl>
          </a:graphicData>
        </a:graphic>
      </p:graphicFrame>
      <p:sp>
        <p:nvSpPr>
          <p:cNvPr id="9" name="Скругленный прямоугольник 8"/>
          <p:cNvSpPr>
            <a:spLocks/>
          </p:cNvSpPr>
          <p:nvPr/>
        </p:nvSpPr>
        <p:spPr>
          <a:xfrm>
            <a:off x="184361" y="1159084"/>
            <a:ext cx="11823278" cy="82470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4361" y="1169082"/>
            <a:ext cx="1182327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indent="442913" algn="ctr"/>
            <a:r>
              <a:rPr lang="ru-RU" sz="2200" b="1" spc="-30" dirty="0">
                <a:ln/>
                <a:latin typeface="Seattle Sans [RUS by me]" panose="00000400000000000000" pitchFamily="2" charset="0"/>
              </a:rPr>
              <a:t>Профессиональный отбор кандидатов проводится в период </a:t>
            </a:r>
          </a:p>
          <a:p>
            <a:pPr indent="442913" algn="ctr"/>
            <a:r>
              <a:rPr lang="ru-RU" sz="2200" b="1" spc="-30" dirty="0">
                <a:ln/>
                <a:latin typeface="Seattle Sans [RUS by me]" panose="00000400000000000000" pitchFamily="2" charset="0"/>
              </a:rPr>
              <a:t>с 1 по 30 июля </a:t>
            </a:r>
            <a:r>
              <a:rPr lang="ru-RU" sz="2200" b="1" dirty="0">
                <a:ln/>
                <a:latin typeface="Seattle Sans [RUS by me]" panose="00000400000000000000" pitchFamily="2" charset="0"/>
              </a:rPr>
              <a:t>и включает:</a:t>
            </a:r>
            <a:endParaRPr lang="ru-RU" sz="2200" b="1" dirty="0">
              <a:ln/>
              <a:solidFill>
                <a:srgbClr val="C00000"/>
              </a:solidFill>
              <a:latin typeface="Seattle Sans [RUS by me]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6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0" y="-15283"/>
            <a:ext cx="1219200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Franklin Gothic Demi Cond" pitchFamily="34" charset="0"/>
              </a:rPr>
              <a:t>Определение годности кандидатов к поступлению </a:t>
            </a:r>
            <a:b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Franklin Gothic Demi Cond" pitchFamily="34" charset="0"/>
              </a:rPr>
            </a:b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Franklin Gothic Demi Cond" pitchFamily="34" charset="0"/>
              </a:rPr>
              <a:t>по состоянию здоровья</a:t>
            </a:r>
            <a:endParaRPr lang="ru-RU" sz="2800" dirty="0">
              <a:solidFill>
                <a:schemeClr val="accent1">
                  <a:lumMod val="20000"/>
                  <a:lumOff val="80000"/>
                </a:schemeClr>
              </a:solidFill>
              <a:latin typeface="Franklin Gothic Demi Cond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1221" y="6374441"/>
            <a:ext cx="509539" cy="444044"/>
          </a:xfrm>
          <a:prstGeom prst="rect">
            <a:avLst/>
          </a:prstGeom>
          <a:effectLst>
            <a:glow rad="152400">
              <a:schemeClr val="accent1">
                <a:alpha val="21000"/>
              </a:schemeClr>
            </a:glo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561220" y="6374442"/>
            <a:ext cx="509539" cy="444044"/>
          </a:xfrm>
        </p:spPr>
        <p:txBody>
          <a:bodyPr/>
          <a:lstStyle/>
          <a:p>
            <a:pPr algn="ctr"/>
            <a:fld id="{F9BA2703-0EC3-457A-9946-013C4D6DA5E1}" type="slidenum">
              <a:rPr lang="ru-RU" sz="2000">
                <a:solidFill>
                  <a:srgbClr val="5B9BD5">
                    <a:lumMod val="20000"/>
                    <a:lumOff val="80000"/>
                  </a:srgbClr>
                </a:solidFill>
                <a:latin typeface="Bookman Old Style" panose="02050604050505020204" pitchFamily="18" charset="0"/>
              </a:rPr>
              <a:pPr algn="ctr"/>
              <a:t>14</a:t>
            </a:fld>
            <a:endParaRPr lang="ru-RU" sz="2000" dirty="0">
              <a:solidFill>
                <a:srgbClr val="5B9BD5">
                  <a:lumMod val="20000"/>
                  <a:lumOff val="80000"/>
                </a:srgb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28" name="Скругленный прямоугольник 27"/>
          <p:cNvSpPr>
            <a:spLocks/>
          </p:cNvSpPr>
          <p:nvPr/>
        </p:nvSpPr>
        <p:spPr>
          <a:xfrm>
            <a:off x="438427" y="1321175"/>
            <a:ext cx="11388951" cy="82470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38427" y="1376438"/>
            <a:ext cx="11388951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indent="442913" algn="ctr"/>
            <a:r>
              <a:rPr lang="ru-RU" sz="2200" b="1" dirty="0">
                <a:ln/>
                <a:latin typeface="Seattle Sans [RUS by me]" panose="00000400000000000000" pitchFamily="2" charset="0"/>
              </a:rPr>
              <a:t>В училище кандидаты проходят </a:t>
            </a:r>
            <a:r>
              <a:rPr lang="ru-RU" sz="2200" b="1" dirty="0" smtClean="0">
                <a:ln/>
                <a:latin typeface="Seattle Sans [RUS by me]" panose="00000400000000000000" pitchFamily="2" charset="0"/>
              </a:rPr>
              <a:t/>
            </a:r>
            <a:br>
              <a:rPr lang="ru-RU" sz="2200" b="1" dirty="0" smtClean="0">
                <a:ln/>
                <a:latin typeface="Seattle Sans [RUS by me]" panose="00000400000000000000" pitchFamily="2" charset="0"/>
              </a:rPr>
            </a:br>
            <a:r>
              <a:rPr lang="ru-RU" sz="2200" b="1" dirty="0" smtClean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окончательное </a:t>
            </a:r>
            <a:r>
              <a:rPr lang="ru-RU" sz="2200" b="1" dirty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медицинское освидетельствование</a:t>
            </a:r>
          </a:p>
        </p:txBody>
      </p:sp>
      <p:sp>
        <p:nvSpPr>
          <p:cNvPr id="30" name="Скругленный прямоугольник 29"/>
          <p:cNvSpPr>
            <a:spLocks/>
          </p:cNvSpPr>
          <p:nvPr/>
        </p:nvSpPr>
        <p:spPr>
          <a:xfrm>
            <a:off x="6161518" y="2706830"/>
            <a:ext cx="5665860" cy="33506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281159" y="3489594"/>
            <a:ext cx="5438114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indent="442913" algn="ctr"/>
            <a:r>
              <a:rPr lang="ru-RU" sz="2200" b="1" dirty="0">
                <a:ln/>
                <a:latin typeface="Seattle Sans [RUS by me]" panose="00000400000000000000" pitchFamily="2" charset="0"/>
              </a:rPr>
              <a:t>Прохождение предварительного медицинского </a:t>
            </a:r>
            <a:r>
              <a:rPr lang="ru-RU" sz="2200" b="1" dirty="0" smtClean="0">
                <a:ln/>
                <a:latin typeface="Seattle Sans [RUS by me]" panose="00000400000000000000" pitchFamily="2" charset="0"/>
              </a:rPr>
              <a:t>свидетельствования </a:t>
            </a:r>
            <a:r>
              <a:rPr lang="ru-RU" sz="2200" b="1" dirty="0">
                <a:ln/>
                <a:latin typeface="Seattle Sans [RUS by me]" panose="00000400000000000000" pitchFamily="2" charset="0"/>
              </a:rPr>
              <a:t>возлагается </a:t>
            </a:r>
            <a:r>
              <a:rPr lang="ru-RU" sz="2200" b="1" dirty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на </a:t>
            </a:r>
            <a:r>
              <a:rPr lang="ru-RU" sz="2200" b="1" dirty="0" smtClean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военные комиссариаты </a:t>
            </a:r>
            <a:r>
              <a:rPr lang="ru-RU" sz="2200" b="1" dirty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(воинские части)</a:t>
            </a:r>
          </a:p>
        </p:txBody>
      </p:sp>
      <p:grpSp>
        <p:nvGrpSpPr>
          <p:cNvPr id="32" name="Группа 31"/>
          <p:cNvGrpSpPr/>
          <p:nvPr/>
        </p:nvGrpSpPr>
        <p:grpSpPr>
          <a:xfrm>
            <a:off x="-140695" y="1919285"/>
            <a:ext cx="3594776" cy="5123469"/>
            <a:chOff x="2118208" y="1472734"/>
            <a:chExt cx="4452359" cy="6209345"/>
          </a:xfrm>
        </p:grpSpPr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8208" y="1472734"/>
              <a:ext cx="4452359" cy="6209345"/>
            </a:xfrm>
            <a:prstGeom prst="rect">
              <a:avLst/>
            </a:prstGeom>
          </p:spPr>
        </p:pic>
        <p:sp>
          <p:nvSpPr>
            <p:cNvPr id="34" name="Text Box 7"/>
            <p:cNvSpPr txBox="1">
              <a:spLocks noChangeArrowheads="1"/>
            </p:cNvSpPr>
            <p:nvPr/>
          </p:nvSpPr>
          <p:spPr bwMode="auto">
            <a:xfrm>
              <a:off x="2835487" y="2666846"/>
              <a:ext cx="3089902" cy="3821120"/>
            </a:xfrm>
            <a:prstGeom prst="rect">
              <a:avLst/>
            </a:prstGeom>
            <a:solidFill>
              <a:srgbClr val="96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77925" tIns="38963" rIns="77925" bIns="38963"/>
            <a:lstStyle>
              <a:lvl1pPr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ru-RU" sz="800" b="1" dirty="0" smtClean="0">
                <a:solidFill>
                  <a:srgbClr val="FFFF00"/>
                </a:solidFill>
                <a:latin typeface="Times New Roman" pitchFamily="18" charset="0"/>
              </a:endParaRPr>
            </a:p>
            <a:p>
              <a:pPr algn="ctr" eaLnBrk="1" hangingPunct="1">
                <a:defRPr/>
              </a:pPr>
              <a:endParaRPr lang="ru-RU" sz="1400" b="1" dirty="0" smtClean="0">
                <a:solidFill>
                  <a:srgbClr val="FFFF00"/>
                </a:solidFill>
                <a:latin typeface="Times New Roman" pitchFamily="18" charset="0"/>
              </a:endParaRPr>
            </a:p>
            <a:p>
              <a:pPr algn="ctr" eaLnBrk="1" hangingPunct="1">
                <a:defRPr/>
              </a:pPr>
              <a:endParaRPr lang="ru-RU" sz="1400" b="1" dirty="0" smtClean="0">
                <a:solidFill>
                  <a:srgbClr val="FFFF00"/>
                </a:solidFill>
                <a:latin typeface="Times New Roman" pitchFamily="18" charset="0"/>
              </a:endParaRPr>
            </a:p>
            <a:p>
              <a:pPr algn="ctr" eaLnBrk="1" hangingPunct="1">
                <a:defRPr/>
              </a:pPr>
              <a:r>
                <a:rPr lang="ru-RU" sz="1400" b="1" dirty="0">
                  <a:solidFill>
                    <a:srgbClr val="FFFF00"/>
                  </a:solidFill>
                  <a:latin typeface="Times New Roman" pitchFamily="18" charset="0"/>
                </a:rPr>
                <a:t>Постановление правительства Российской Федерации</a:t>
              </a:r>
              <a:endParaRPr lang="ru-RU" sz="500" b="1" dirty="0" smtClean="0">
                <a:solidFill>
                  <a:srgbClr val="FFFF00"/>
                </a:solidFill>
                <a:latin typeface="Times New Roman" pitchFamily="18" charset="0"/>
              </a:endParaRPr>
            </a:p>
            <a:p>
              <a:pPr algn="ctr" eaLnBrk="1" hangingPunct="1">
                <a:defRPr/>
              </a:pPr>
              <a:endParaRPr lang="ru-RU" sz="500" b="1" dirty="0" smtClean="0">
                <a:solidFill>
                  <a:srgbClr val="FFFF00"/>
                </a:solidFill>
                <a:latin typeface="Times New Roman" pitchFamily="18" charset="0"/>
              </a:endParaRPr>
            </a:p>
            <a:p>
              <a:pPr algn="ctr" eaLnBrk="1" hangingPunct="1">
                <a:defRPr/>
              </a:pPr>
              <a:r>
                <a:rPr lang="ru-RU" sz="1000" b="1" dirty="0" smtClean="0">
                  <a:solidFill>
                    <a:srgbClr val="FFFF00"/>
                  </a:solidFill>
                  <a:latin typeface="Times New Roman" pitchFamily="18" charset="0"/>
                </a:rPr>
                <a:t>«</a:t>
              </a:r>
              <a:r>
                <a:rPr lang="ru-RU" sz="1000" b="1" dirty="0">
                  <a:solidFill>
                    <a:srgbClr val="FFFF00"/>
                  </a:solidFill>
                  <a:latin typeface="Times New Roman" pitchFamily="18" charset="0"/>
                </a:rPr>
                <a:t>4</a:t>
              </a:r>
              <a:r>
                <a:rPr lang="ru-RU" sz="1000" b="1" dirty="0" smtClean="0">
                  <a:solidFill>
                    <a:srgbClr val="FFFF00"/>
                  </a:solidFill>
                  <a:latin typeface="Times New Roman" pitchFamily="18" charset="0"/>
                </a:rPr>
                <a:t>» июля 2013 г. № 565</a:t>
              </a:r>
            </a:p>
            <a:p>
              <a:pPr algn="ctr" eaLnBrk="1" hangingPunct="1">
                <a:defRPr/>
              </a:pPr>
              <a:endParaRPr lang="ru-RU" sz="500" b="1" dirty="0" smtClean="0">
                <a:solidFill>
                  <a:srgbClr val="FFFF00"/>
                </a:solidFill>
                <a:latin typeface="Times New Roman" pitchFamily="18" charset="0"/>
              </a:endParaRPr>
            </a:p>
            <a:p>
              <a:pPr algn="ctr" eaLnBrk="1" hangingPunct="1">
                <a:defRPr/>
              </a:pPr>
              <a:r>
                <a:rPr lang="ru-RU" sz="1000" b="1" dirty="0" smtClean="0">
                  <a:solidFill>
                    <a:srgbClr val="FFFF00"/>
                  </a:solidFill>
                  <a:latin typeface="Times New Roman" pitchFamily="18" charset="0"/>
                </a:rPr>
                <a:t>г. Москва</a:t>
              </a:r>
            </a:p>
            <a:p>
              <a:pPr algn="ctr" eaLnBrk="1" hangingPunct="1">
                <a:defRPr/>
              </a:pPr>
              <a:endParaRPr lang="ru-RU" sz="800" b="1" dirty="0" smtClean="0">
                <a:solidFill>
                  <a:srgbClr val="FFFF00"/>
                </a:solidFill>
                <a:latin typeface="Times New Roman" pitchFamily="18" charset="0"/>
              </a:endParaRPr>
            </a:p>
            <a:p>
              <a:pPr algn="ctr" eaLnBrk="1" hangingPunct="1">
                <a:defRPr/>
              </a:pPr>
              <a:endParaRPr lang="ru-RU" sz="800" b="1" dirty="0">
                <a:solidFill>
                  <a:srgbClr val="FFFF00"/>
                </a:solidFill>
                <a:latin typeface="Times New Roman" pitchFamily="18" charset="0"/>
              </a:endParaRPr>
            </a:p>
            <a:p>
              <a:pPr algn="ctr" eaLnBrk="1" hangingPunct="1">
                <a:defRPr/>
              </a:pPr>
              <a:endParaRPr lang="ru-RU" sz="800" b="1" dirty="0" smtClean="0">
                <a:solidFill>
                  <a:srgbClr val="FFFF00"/>
                </a:solidFill>
                <a:latin typeface="Times New Roman" pitchFamily="18" charset="0"/>
              </a:endParaRPr>
            </a:p>
            <a:p>
              <a:pPr algn="ctr" eaLnBrk="1" hangingPunct="1">
                <a:defRPr/>
              </a:pPr>
              <a:endParaRPr lang="ru-RU" sz="800" b="1" dirty="0" smtClean="0">
                <a:solidFill>
                  <a:srgbClr val="FFFF00"/>
                </a:solidFill>
                <a:latin typeface="Times New Roman" pitchFamily="18" charset="0"/>
              </a:endParaRPr>
            </a:p>
            <a:p>
              <a:pPr algn="ctr" eaLnBrk="1" hangingPunct="1">
                <a:defRPr/>
              </a:pPr>
              <a:r>
                <a:rPr lang="ru-RU" sz="1100" b="1" dirty="0">
                  <a:solidFill>
                    <a:srgbClr val="FFFF00"/>
                  </a:solidFill>
                  <a:latin typeface="Times New Roman" pitchFamily="18" charset="0"/>
                </a:rPr>
                <a:t>«Об утверждении Положения </a:t>
              </a:r>
              <a:br>
                <a:rPr lang="ru-RU" sz="1100" b="1" dirty="0">
                  <a:solidFill>
                    <a:srgbClr val="FFFF00"/>
                  </a:solidFill>
                  <a:latin typeface="Times New Roman" pitchFamily="18" charset="0"/>
                </a:rPr>
              </a:br>
              <a:r>
                <a:rPr lang="ru-RU" sz="1100" b="1" dirty="0">
                  <a:solidFill>
                    <a:srgbClr val="FFFF00"/>
                  </a:solidFill>
                  <a:latin typeface="Times New Roman" pitchFamily="18" charset="0"/>
                </a:rPr>
                <a:t>о военно-врачебной экспертизе»</a:t>
              </a:r>
              <a:endParaRPr lang="ru-RU" sz="1100" b="1" dirty="0" smtClean="0">
                <a:solidFill>
                  <a:srgbClr val="FFFF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2686383" y="1919283"/>
            <a:ext cx="3594776" cy="5123469"/>
            <a:chOff x="2118208" y="1472734"/>
            <a:chExt cx="4452359" cy="6209345"/>
          </a:xfrm>
        </p:grpSpPr>
        <p:pic>
          <p:nvPicPr>
            <p:cNvPr id="36" name="Рисунок 3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8208" y="1472734"/>
              <a:ext cx="4452359" cy="6209345"/>
            </a:xfrm>
            <a:prstGeom prst="rect">
              <a:avLst/>
            </a:prstGeom>
          </p:spPr>
        </p:pic>
        <p:sp>
          <p:nvSpPr>
            <p:cNvPr id="37" name="Text Box 7"/>
            <p:cNvSpPr txBox="1">
              <a:spLocks noChangeArrowheads="1"/>
            </p:cNvSpPr>
            <p:nvPr/>
          </p:nvSpPr>
          <p:spPr bwMode="auto">
            <a:xfrm>
              <a:off x="2835487" y="2666846"/>
              <a:ext cx="3089902" cy="3821120"/>
            </a:xfrm>
            <a:prstGeom prst="rect">
              <a:avLst/>
            </a:prstGeom>
            <a:solidFill>
              <a:srgbClr val="96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77925" tIns="38963" rIns="77925" bIns="38963"/>
            <a:lstStyle>
              <a:lvl1pPr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ru-RU" sz="800" b="1" dirty="0" smtClean="0">
                <a:solidFill>
                  <a:srgbClr val="FFFF00"/>
                </a:solidFill>
                <a:latin typeface="Times New Roman" pitchFamily="18" charset="0"/>
              </a:endParaRPr>
            </a:p>
            <a:p>
              <a:pPr algn="ctr" eaLnBrk="1" hangingPunct="1">
                <a:defRPr/>
              </a:pPr>
              <a:endParaRPr lang="ru-RU" sz="1400" b="1" dirty="0" smtClean="0">
                <a:solidFill>
                  <a:srgbClr val="FFFF00"/>
                </a:solidFill>
                <a:latin typeface="Times New Roman" pitchFamily="18" charset="0"/>
              </a:endParaRPr>
            </a:p>
            <a:p>
              <a:pPr algn="ctr" eaLnBrk="1" hangingPunct="1">
                <a:defRPr/>
              </a:pPr>
              <a:endParaRPr lang="ru-RU" sz="1400" b="1" dirty="0" smtClean="0">
                <a:solidFill>
                  <a:srgbClr val="FFFF00"/>
                </a:solidFill>
                <a:latin typeface="Times New Roman" pitchFamily="18" charset="0"/>
              </a:endParaRPr>
            </a:p>
            <a:p>
              <a:pPr algn="ctr" eaLnBrk="1" hangingPunct="1">
                <a:defRPr/>
              </a:pPr>
              <a:r>
                <a:rPr lang="ru-RU" sz="1400" b="1" dirty="0" smtClean="0">
                  <a:solidFill>
                    <a:srgbClr val="FFFF00"/>
                  </a:solidFill>
                  <a:latin typeface="Times New Roman" pitchFamily="18" charset="0"/>
                </a:rPr>
                <a:t>П Р И К А З</a:t>
              </a:r>
            </a:p>
            <a:p>
              <a:pPr algn="ctr" eaLnBrk="1" hangingPunct="1">
                <a:defRPr/>
              </a:pPr>
              <a:endParaRPr lang="ru-RU" sz="500" b="1" dirty="0" smtClean="0">
                <a:solidFill>
                  <a:srgbClr val="FFFF00"/>
                </a:solidFill>
                <a:latin typeface="Times New Roman" pitchFamily="18" charset="0"/>
              </a:endParaRPr>
            </a:p>
            <a:p>
              <a:pPr algn="ctr" eaLnBrk="1" hangingPunct="1">
                <a:defRPr/>
              </a:pPr>
              <a:r>
                <a:rPr lang="ru-RU" sz="850" b="1" dirty="0" smtClean="0">
                  <a:solidFill>
                    <a:srgbClr val="FFFF00"/>
                  </a:solidFill>
                  <a:latin typeface="Times New Roman" pitchFamily="18" charset="0"/>
                </a:rPr>
                <a:t>МИНИСТРА ОБОРОНЫ РОССИЙСКОЙ ФЕДЕРАЦИИ</a:t>
              </a:r>
            </a:p>
            <a:p>
              <a:pPr algn="ctr" eaLnBrk="1" hangingPunct="1">
                <a:defRPr/>
              </a:pPr>
              <a:endParaRPr lang="ru-RU" sz="500" b="1" dirty="0" smtClean="0">
                <a:solidFill>
                  <a:srgbClr val="FFFF00"/>
                </a:solidFill>
                <a:latin typeface="Times New Roman" pitchFamily="18" charset="0"/>
              </a:endParaRPr>
            </a:p>
            <a:p>
              <a:pPr algn="ctr" eaLnBrk="1" hangingPunct="1">
                <a:defRPr/>
              </a:pPr>
              <a:r>
                <a:rPr lang="ru-RU" sz="1000" b="1" dirty="0" smtClean="0">
                  <a:solidFill>
                    <a:srgbClr val="FFFF00"/>
                  </a:solidFill>
                  <a:latin typeface="Times New Roman" pitchFamily="18" charset="0"/>
                </a:rPr>
                <a:t>«20» октября 2014 г. № 770</a:t>
              </a:r>
            </a:p>
            <a:p>
              <a:pPr algn="ctr" eaLnBrk="1" hangingPunct="1">
                <a:defRPr/>
              </a:pPr>
              <a:endParaRPr lang="ru-RU" sz="500" b="1" dirty="0" smtClean="0">
                <a:solidFill>
                  <a:srgbClr val="FFFF00"/>
                </a:solidFill>
                <a:latin typeface="Times New Roman" pitchFamily="18" charset="0"/>
              </a:endParaRPr>
            </a:p>
            <a:p>
              <a:pPr algn="ctr" eaLnBrk="1" hangingPunct="1">
                <a:defRPr/>
              </a:pPr>
              <a:r>
                <a:rPr lang="ru-RU" sz="1000" b="1" dirty="0" smtClean="0">
                  <a:solidFill>
                    <a:srgbClr val="FFFF00"/>
                  </a:solidFill>
                  <a:latin typeface="Times New Roman" pitchFamily="18" charset="0"/>
                </a:rPr>
                <a:t>г. Москва</a:t>
              </a:r>
            </a:p>
            <a:p>
              <a:pPr algn="ctr" eaLnBrk="1" hangingPunct="1">
                <a:defRPr/>
              </a:pPr>
              <a:endParaRPr lang="ru-RU" sz="800" b="1" dirty="0" smtClean="0">
                <a:solidFill>
                  <a:srgbClr val="FFFF00"/>
                </a:solidFill>
                <a:latin typeface="Times New Roman" pitchFamily="18" charset="0"/>
              </a:endParaRPr>
            </a:p>
            <a:p>
              <a:pPr algn="ctr" eaLnBrk="1" hangingPunct="1">
                <a:defRPr/>
              </a:pPr>
              <a:endParaRPr lang="ru-RU" sz="800" b="1" dirty="0">
                <a:solidFill>
                  <a:srgbClr val="FFFF00"/>
                </a:solidFill>
                <a:latin typeface="Times New Roman" pitchFamily="18" charset="0"/>
              </a:endParaRPr>
            </a:p>
            <a:p>
              <a:pPr algn="ctr" eaLnBrk="1" hangingPunct="1">
                <a:defRPr/>
              </a:pPr>
              <a:endParaRPr lang="ru-RU" sz="800" b="1" dirty="0" smtClean="0">
                <a:solidFill>
                  <a:srgbClr val="FFFF00"/>
                </a:solidFill>
                <a:latin typeface="Times New Roman" pitchFamily="18" charset="0"/>
              </a:endParaRPr>
            </a:p>
            <a:p>
              <a:pPr algn="ctr" eaLnBrk="1" hangingPunct="1">
                <a:defRPr/>
              </a:pPr>
              <a:endParaRPr lang="ru-RU" sz="800" b="1" dirty="0" smtClean="0">
                <a:solidFill>
                  <a:srgbClr val="FFFF00"/>
                </a:solidFill>
                <a:latin typeface="Times New Roman" pitchFamily="18" charset="0"/>
              </a:endParaRPr>
            </a:p>
            <a:p>
              <a:pPr algn="ctr" eaLnBrk="1" hangingPunct="1">
                <a:defRPr/>
              </a:pPr>
              <a:r>
                <a:rPr lang="ru-RU" sz="1100" b="1" dirty="0">
                  <a:solidFill>
                    <a:srgbClr val="FFFF00"/>
                  </a:solidFill>
                  <a:latin typeface="Times New Roman" pitchFamily="18" charset="0"/>
                </a:rPr>
                <a:t>«О мерах по реализации в Вооруженных Силах Российской Федерации правовых актов по вопросам проведения военно-врачебной экспертизы»</a:t>
              </a:r>
              <a:endParaRPr lang="ru-RU" sz="1100" b="1" dirty="0" smtClean="0">
                <a:solidFill>
                  <a:srgbClr val="FFFF00"/>
                </a:solidFill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085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0" y="156724"/>
            <a:ext cx="121920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Franklin Gothic Demi Cond" pitchFamily="34" charset="0"/>
              </a:rPr>
              <a:t>Определение категории профессиональной пригодности</a:t>
            </a:r>
            <a:endParaRPr lang="ru-RU" sz="2800" dirty="0">
              <a:solidFill>
                <a:schemeClr val="accent1">
                  <a:lumMod val="20000"/>
                  <a:lumOff val="80000"/>
                </a:schemeClr>
              </a:solidFill>
              <a:latin typeface="Franklin Gothic Demi Cond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1221" y="6374441"/>
            <a:ext cx="509539" cy="444044"/>
          </a:xfrm>
          <a:prstGeom prst="rect">
            <a:avLst/>
          </a:prstGeom>
          <a:effectLst>
            <a:glow rad="152400">
              <a:schemeClr val="accent1">
                <a:alpha val="21000"/>
              </a:schemeClr>
            </a:glo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561220" y="6374442"/>
            <a:ext cx="509539" cy="444044"/>
          </a:xfrm>
        </p:spPr>
        <p:txBody>
          <a:bodyPr/>
          <a:lstStyle/>
          <a:p>
            <a:pPr algn="ctr"/>
            <a:fld id="{F9BA2703-0EC3-457A-9946-013C4D6DA5E1}" type="slidenum">
              <a:rPr lang="ru-RU" sz="2000">
                <a:solidFill>
                  <a:srgbClr val="5B9BD5">
                    <a:lumMod val="20000"/>
                    <a:lumOff val="80000"/>
                  </a:srgbClr>
                </a:solidFill>
                <a:latin typeface="Bookman Old Style" panose="02050604050505020204" pitchFamily="18" charset="0"/>
              </a:rPr>
              <a:pPr algn="ctr"/>
              <a:t>15</a:t>
            </a:fld>
            <a:endParaRPr lang="ru-RU" sz="2000" dirty="0">
              <a:solidFill>
                <a:srgbClr val="5B9BD5">
                  <a:lumMod val="20000"/>
                  <a:lumOff val="80000"/>
                </a:srgb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8" name="Скругленный прямоугольник 7"/>
          <p:cNvSpPr>
            <a:spLocks/>
          </p:cNvSpPr>
          <p:nvPr/>
        </p:nvSpPr>
        <p:spPr>
          <a:xfrm>
            <a:off x="133351" y="1106881"/>
            <a:ext cx="8957866" cy="119193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5925" y="1202645"/>
            <a:ext cx="8537339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indent="447675"/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Осуществляется с использованием методов:</a:t>
            </a:r>
          </a:p>
          <a:p>
            <a:pPr indent="447675"/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социально-психологического изучения;</a:t>
            </a:r>
          </a:p>
          <a:p>
            <a:pPr indent="447675"/>
            <a:r>
              <a:rPr lang="ru-RU" sz="2000" b="1" dirty="0">
                <a:ln/>
                <a:latin typeface="Seattle Sans [RUS by me]" panose="00000400000000000000" pitchFamily="2" charset="0"/>
              </a:rPr>
              <a:t>п</a:t>
            </a:r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сихологического обследования.</a:t>
            </a:r>
            <a:endParaRPr lang="ru-RU" sz="2000" b="1" dirty="0">
              <a:ln/>
              <a:latin typeface="Seattle Sans [RUS by me]" panose="00000400000000000000" pitchFamily="2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420" y="1585829"/>
            <a:ext cx="267550" cy="26638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420" y="1863259"/>
            <a:ext cx="267550" cy="266385"/>
          </a:xfrm>
          <a:prstGeom prst="rect">
            <a:avLst/>
          </a:prstGeom>
        </p:spPr>
      </p:pic>
      <p:sp>
        <p:nvSpPr>
          <p:cNvPr id="13" name="Скругленный прямоугольник 12"/>
          <p:cNvSpPr>
            <a:spLocks/>
          </p:cNvSpPr>
          <p:nvPr/>
        </p:nvSpPr>
        <p:spPr>
          <a:xfrm>
            <a:off x="133351" y="2522771"/>
            <a:ext cx="8957866" cy="210724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5926" y="2609989"/>
            <a:ext cx="8537338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indent="447675" algn="just"/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Выносимые заключения о профессиональной пригодности (категории профессиональной пригодности):</a:t>
            </a:r>
          </a:p>
          <a:p>
            <a:pPr indent="447675"/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«</a:t>
            </a:r>
            <a:r>
              <a:rPr lang="ru-RU" sz="2000" b="1" dirty="0" smtClean="0">
                <a:ln/>
                <a:solidFill>
                  <a:srgbClr val="00B050"/>
                </a:solidFill>
                <a:latin typeface="Seattle Sans [RUS by me]" panose="00000400000000000000" pitchFamily="2" charset="0"/>
              </a:rPr>
              <a:t>рекомендуется в первую очередь</a:t>
            </a:r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» - </a:t>
            </a:r>
            <a:r>
              <a:rPr lang="en-US" sz="2000" b="1" dirty="0" smtClean="0">
                <a:ln/>
                <a:solidFill>
                  <a:srgbClr val="00B050"/>
                </a:solidFill>
                <a:latin typeface="Seattle Sans [RUS by me]" panose="00000400000000000000" pitchFamily="2" charset="0"/>
              </a:rPr>
              <a:t>I </a:t>
            </a:r>
            <a:r>
              <a:rPr lang="ru-RU" sz="2000" b="1" dirty="0" smtClean="0">
                <a:ln/>
                <a:solidFill>
                  <a:srgbClr val="00B050"/>
                </a:solidFill>
                <a:latin typeface="Seattle Sans [RUS by me]" panose="00000400000000000000" pitchFamily="2" charset="0"/>
              </a:rPr>
              <a:t>категория</a:t>
            </a:r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;</a:t>
            </a:r>
          </a:p>
          <a:p>
            <a:pPr indent="447675"/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«рекомендуется во вторую очередь» - </a:t>
            </a:r>
            <a:r>
              <a:rPr lang="en-US" sz="2000" b="1" dirty="0" smtClean="0">
                <a:ln/>
                <a:latin typeface="Seattle Sans [RUS by me]" panose="00000400000000000000" pitchFamily="2" charset="0"/>
              </a:rPr>
              <a:t>II </a:t>
            </a:r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категория;</a:t>
            </a:r>
          </a:p>
          <a:p>
            <a:pPr indent="447675"/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«рекомендуется условно» - </a:t>
            </a:r>
            <a:r>
              <a:rPr lang="en-US" sz="2000" b="1" dirty="0" smtClean="0">
                <a:ln/>
                <a:latin typeface="Seattle Sans [RUS by me]" panose="00000400000000000000" pitchFamily="2" charset="0"/>
              </a:rPr>
              <a:t>III </a:t>
            </a:r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категория;</a:t>
            </a:r>
          </a:p>
          <a:p>
            <a:pPr indent="447675"/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«</a:t>
            </a:r>
            <a:r>
              <a:rPr lang="ru-RU" sz="2000" b="1" dirty="0" smtClean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не рекомендуется</a:t>
            </a:r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» - </a:t>
            </a:r>
            <a:r>
              <a:rPr lang="en-US" sz="2000" b="1" dirty="0" smtClean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IV </a:t>
            </a:r>
            <a:r>
              <a:rPr lang="ru-RU" sz="2000" b="1" dirty="0" smtClean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категория</a:t>
            </a:r>
            <a:endParaRPr lang="ru-RU" sz="2000" b="1" dirty="0">
              <a:ln/>
              <a:solidFill>
                <a:srgbClr val="C00000"/>
              </a:solidFill>
              <a:latin typeface="Seattle Sans [RUS by me]" panose="00000400000000000000" pitchFamily="2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420" y="3295475"/>
            <a:ext cx="267550" cy="26638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420" y="3586284"/>
            <a:ext cx="267550" cy="26638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420" y="3894185"/>
            <a:ext cx="267550" cy="26638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420" y="4213324"/>
            <a:ext cx="267550" cy="266385"/>
          </a:xfrm>
          <a:prstGeom prst="rect">
            <a:avLst/>
          </a:prstGeom>
        </p:spPr>
      </p:pic>
      <p:sp>
        <p:nvSpPr>
          <p:cNvPr id="20" name="Скругленный прямоугольник 19"/>
          <p:cNvSpPr>
            <a:spLocks/>
          </p:cNvSpPr>
          <p:nvPr/>
        </p:nvSpPr>
        <p:spPr>
          <a:xfrm>
            <a:off x="165660" y="4939417"/>
            <a:ext cx="11858275" cy="85713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5925" y="5012761"/>
            <a:ext cx="11543952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indent="447675" algn="just"/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В </a:t>
            </a:r>
            <a:r>
              <a:rPr lang="ru-RU" sz="2000" b="1" dirty="0">
                <a:ln/>
                <a:latin typeface="Seattle Sans [RUS by me]" panose="00000400000000000000" pitchFamily="2" charset="0"/>
              </a:rPr>
              <a:t>целях выявления факторов риска в отношении </a:t>
            </a:r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кандидатов </a:t>
            </a:r>
            <a:r>
              <a:rPr lang="ru-RU" sz="2000" b="1" dirty="0">
                <a:ln/>
                <a:latin typeface="Seattle Sans [RUS by me]" panose="00000400000000000000" pitchFamily="2" charset="0"/>
              </a:rPr>
              <a:t>с их письменного согласия может проводиться опрос с использованием полиграфа</a:t>
            </a:r>
          </a:p>
        </p:txBody>
      </p:sp>
      <p:grpSp>
        <p:nvGrpSpPr>
          <p:cNvPr id="24" name="Группа 23"/>
          <p:cNvGrpSpPr/>
          <p:nvPr/>
        </p:nvGrpSpPr>
        <p:grpSpPr>
          <a:xfrm>
            <a:off x="8694304" y="452530"/>
            <a:ext cx="3594776" cy="5123469"/>
            <a:chOff x="2118208" y="1472734"/>
            <a:chExt cx="4452359" cy="6209345"/>
          </a:xfrm>
        </p:grpSpPr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8208" y="1472734"/>
              <a:ext cx="4452359" cy="6209345"/>
            </a:xfrm>
            <a:prstGeom prst="rect">
              <a:avLst/>
            </a:prstGeom>
          </p:spPr>
        </p:pic>
        <p:sp>
          <p:nvSpPr>
            <p:cNvPr id="26" name="Text Box 7"/>
            <p:cNvSpPr txBox="1">
              <a:spLocks noChangeArrowheads="1"/>
            </p:cNvSpPr>
            <p:nvPr/>
          </p:nvSpPr>
          <p:spPr bwMode="auto">
            <a:xfrm>
              <a:off x="2835487" y="2666846"/>
              <a:ext cx="3089902" cy="3821120"/>
            </a:xfrm>
            <a:prstGeom prst="rect">
              <a:avLst/>
            </a:prstGeom>
            <a:solidFill>
              <a:srgbClr val="96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77925" tIns="38963" rIns="77925" bIns="38963"/>
            <a:lstStyle>
              <a:lvl1pPr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ru-RU" sz="800" b="1" dirty="0" smtClean="0">
                <a:solidFill>
                  <a:srgbClr val="FFFF00"/>
                </a:solidFill>
                <a:latin typeface="Times New Roman" pitchFamily="18" charset="0"/>
              </a:endParaRPr>
            </a:p>
            <a:p>
              <a:pPr algn="ctr" eaLnBrk="1" hangingPunct="1">
                <a:defRPr/>
              </a:pPr>
              <a:endParaRPr lang="ru-RU" sz="1400" b="1" dirty="0" smtClean="0">
                <a:solidFill>
                  <a:srgbClr val="FFFF00"/>
                </a:solidFill>
                <a:latin typeface="Times New Roman" pitchFamily="18" charset="0"/>
              </a:endParaRPr>
            </a:p>
            <a:p>
              <a:pPr algn="ctr" eaLnBrk="1" hangingPunct="1">
                <a:defRPr/>
              </a:pPr>
              <a:endParaRPr lang="ru-RU" sz="1400" b="1" dirty="0" smtClean="0">
                <a:solidFill>
                  <a:srgbClr val="FFFF00"/>
                </a:solidFill>
                <a:latin typeface="Times New Roman" pitchFamily="18" charset="0"/>
              </a:endParaRPr>
            </a:p>
            <a:p>
              <a:pPr algn="ctr" eaLnBrk="1" hangingPunct="1">
                <a:defRPr/>
              </a:pPr>
              <a:r>
                <a:rPr lang="ru-RU" sz="1400" b="1" dirty="0" smtClean="0">
                  <a:solidFill>
                    <a:srgbClr val="FFFF00"/>
                  </a:solidFill>
                  <a:latin typeface="Times New Roman" pitchFamily="18" charset="0"/>
                </a:rPr>
                <a:t>П Р И К А З</a:t>
              </a:r>
            </a:p>
            <a:p>
              <a:pPr algn="ctr" eaLnBrk="1" hangingPunct="1">
                <a:defRPr/>
              </a:pPr>
              <a:endParaRPr lang="ru-RU" sz="500" b="1" dirty="0" smtClean="0">
                <a:solidFill>
                  <a:srgbClr val="FFFF00"/>
                </a:solidFill>
                <a:latin typeface="Times New Roman" pitchFamily="18" charset="0"/>
              </a:endParaRPr>
            </a:p>
            <a:p>
              <a:pPr algn="ctr" eaLnBrk="1" hangingPunct="1">
                <a:defRPr/>
              </a:pPr>
              <a:r>
                <a:rPr lang="ru-RU" sz="850" b="1" dirty="0" smtClean="0">
                  <a:solidFill>
                    <a:srgbClr val="FFFF00"/>
                  </a:solidFill>
                  <a:latin typeface="Times New Roman" pitchFamily="18" charset="0"/>
                </a:rPr>
                <a:t>МИНИСТРА ОБОРОНЫ РОССИЙСКОЙ ФЕДЕРАЦИИ</a:t>
              </a:r>
            </a:p>
            <a:p>
              <a:pPr algn="ctr" eaLnBrk="1" hangingPunct="1">
                <a:defRPr/>
              </a:pPr>
              <a:endParaRPr lang="ru-RU" sz="500" b="1" dirty="0" smtClean="0">
                <a:solidFill>
                  <a:srgbClr val="FFFF00"/>
                </a:solidFill>
                <a:latin typeface="Times New Roman" pitchFamily="18" charset="0"/>
              </a:endParaRPr>
            </a:p>
            <a:p>
              <a:pPr algn="ctr" eaLnBrk="1" hangingPunct="1">
                <a:defRPr/>
              </a:pPr>
              <a:r>
                <a:rPr lang="ru-RU" sz="1000" b="1" dirty="0" smtClean="0">
                  <a:solidFill>
                    <a:srgbClr val="FFFF00"/>
                  </a:solidFill>
                  <a:latin typeface="Times New Roman" pitchFamily="18" charset="0"/>
                </a:rPr>
                <a:t>«</a:t>
              </a:r>
              <a:r>
                <a:rPr lang="en-US" sz="1000" b="1" dirty="0" smtClean="0">
                  <a:solidFill>
                    <a:srgbClr val="FFFF00"/>
                  </a:solidFill>
                  <a:latin typeface="Times New Roman" pitchFamily="18" charset="0"/>
                </a:rPr>
                <a:t>31</a:t>
              </a:r>
              <a:r>
                <a:rPr lang="ru-RU" sz="1000" b="1" dirty="0" smtClean="0">
                  <a:solidFill>
                    <a:srgbClr val="FFFF00"/>
                  </a:solidFill>
                  <a:latin typeface="Times New Roman" pitchFamily="18" charset="0"/>
                </a:rPr>
                <a:t>» октября 201</a:t>
              </a:r>
              <a:r>
                <a:rPr lang="en-US" sz="1000" b="1" dirty="0" smtClean="0">
                  <a:solidFill>
                    <a:srgbClr val="FFFF00"/>
                  </a:solidFill>
                  <a:latin typeface="Times New Roman" pitchFamily="18" charset="0"/>
                </a:rPr>
                <a:t>9</a:t>
              </a:r>
              <a:r>
                <a:rPr lang="ru-RU" sz="1000" b="1" dirty="0" smtClean="0">
                  <a:solidFill>
                    <a:srgbClr val="FFFF00"/>
                  </a:solidFill>
                  <a:latin typeface="Times New Roman" pitchFamily="18" charset="0"/>
                </a:rPr>
                <a:t> г. № </a:t>
              </a:r>
              <a:r>
                <a:rPr lang="en-US" sz="1000" b="1" dirty="0" smtClean="0">
                  <a:solidFill>
                    <a:srgbClr val="FFFF00"/>
                  </a:solidFill>
                  <a:latin typeface="Times New Roman" pitchFamily="18" charset="0"/>
                </a:rPr>
                <a:t>640</a:t>
              </a:r>
              <a:endParaRPr lang="ru-RU" sz="1000" b="1" dirty="0" smtClean="0">
                <a:solidFill>
                  <a:srgbClr val="FFFF00"/>
                </a:solidFill>
                <a:latin typeface="Times New Roman" pitchFamily="18" charset="0"/>
              </a:endParaRPr>
            </a:p>
            <a:p>
              <a:pPr algn="ctr" eaLnBrk="1" hangingPunct="1">
                <a:defRPr/>
              </a:pPr>
              <a:endParaRPr lang="ru-RU" sz="500" b="1" dirty="0" smtClean="0">
                <a:solidFill>
                  <a:srgbClr val="FFFF00"/>
                </a:solidFill>
                <a:latin typeface="Times New Roman" pitchFamily="18" charset="0"/>
              </a:endParaRPr>
            </a:p>
            <a:p>
              <a:pPr algn="ctr" eaLnBrk="1" hangingPunct="1">
                <a:defRPr/>
              </a:pPr>
              <a:r>
                <a:rPr lang="ru-RU" sz="1000" b="1" dirty="0" smtClean="0">
                  <a:solidFill>
                    <a:srgbClr val="FFFF00"/>
                  </a:solidFill>
                  <a:latin typeface="Times New Roman" pitchFamily="18" charset="0"/>
                </a:rPr>
                <a:t>г. Москва</a:t>
              </a:r>
            </a:p>
            <a:p>
              <a:pPr algn="ctr" eaLnBrk="1" hangingPunct="1">
                <a:defRPr/>
              </a:pPr>
              <a:endParaRPr lang="ru-RU" sz="800" b="1" dirty="0" smtClean="0">
                <a:solidFill>
                  <a:srgbClr val="FFFF00"/>
                </a:solidFill>
                <a:latin typeface="Times New Roman" pitchFamily="18" charset="0"/>
              </a:endParaRPr>
            </a:p>
            <a:p>
              <a:pPr algn="ctr" eaLnBrk="1" hangingPunct="1">
                <a:defRPr/>
              </a:pPr>
              <a:endParaRPr lang="ru-RU" sz="800" b="1" dirty="0" smtClean="0">
                <a:solidFill>
                  <a:srgbClr val="FFFF00"/>
                </a:solidFill>
                <a:latin typeface="Times New Roman" pitchFamily="18" charset="0"/>
              </a:endParaRPr>
            </a:p>
            <a:p>
              <a:pPr algn="ctr" eaLnBrk="1" hangingPunct="1">
                <a:defRPr/>
              </a:pPr>
              <a:r>
                <a:rPr lang="ru-RU" sz="1100" b="1" dirty="0">
                  <a:solidFill>
                    <a:srgbClr val="FFFF00"/>
                  </a:solidFill>
                  <a:latin typeface="Times New Roman" pitchFamily="18" charset="0"/>
                </a:rPr>
                <a:t>«Об утверждении Инструкции </a:t>
              </a:r>
              <a:br>
                <a:rPr lang="ru-RU" sz="1100" b="1" dirty="0">
                  <a:solidFill>
                    <a:srgbClr val="FFFF00"/>
                  </a:solidFill>
                  <a:latin typeface="Times New Roman" pitchFamily="18" charset="0"/>
                </a:rPr>
              </a:br>
              <a:r>
                <a:rPr lang="ru-RU" sz="1100" b="1" dirty="0">
                  <a:solidFill>
                    <a:srgbClr val="FFFF00"/>
                  </a:solidFill>
                  <a:latin typeface="Times New Roman" pitchFamily="18" charset="0"/>
                </a:rPr>
                <a:t>об организации и проведении профессионального </a:t>
              </a:r>
              <a:br>
                <a:rPr lang="ru-RU" sz="1100" b="1" dirty="0">
                  <a:solidFill>
                    <a:srgbClr val="FFFF00"/>
                  </a:solidFill>
                  <a:latin typeface="Times New Roman" pitchFamily="18" charset="0"/>
                </a:rPr>
              </a:br>
              <a:r>
                <a:rPr lang="ru-RU" sz="1100" b="1" dirty="0">
                  <a:solidFill>
                    <a:srgbClr val="FFFF00"/>
                  </a:solidFill>
                  <a:latin typeface="Times New Roman" pitchFamily="18" charset="0"/>
                </a:rPr>
                <a:t>психологического отбора </a:t>
              </a:r>
              <a:br>
                <a:rPr lang="ru-RU" sz="1100" b="1" dirty="0">
                  <a:solidFill>
                    <a:srgbClr val="FFFF00"/>
                  </a:solidFill>
                  <a:latin typeface="Times New Roman" pitchFamily="18" charset="0"/>
                </a:rPr>
              </a:br>
              <a:r>
                <a:rPr lang="ru-RU" sz="1100" b="1" dirty="0">
                  <a:solidFill>
                    <a:srgbClr val="FFFF00"/>
                  </a:solidFill>
                  <a:latin typeface="Times New Roman" pitchFamily="18" charset="0"/>
                </a:rPr>
                <a:t>в Вооруженных Силах </a:t>
              </a:r>
              <a:br>
                <a:rPr lang="ru-RU" sz="1100" b="1" dirty="0">
                  <a:solidFill>
                    <a:srgbClr val="FFFF00"/>
                  </a:solidFill>
                  <a:latin typeface="Times New Roman" pitchFamily="18" charset="0"/>
                </a:rPr>
              </a:br>
              <a:r>
                <a:rPr lang="ru-RU" sz="1100" b="1" dirty="0">
                  <a:solidFill>
                    <a:srgbClr val="FFFF00"/>
                  </a:solidFill>
                  <a:latin typeface="Times New Roman" pitchFamily="18" charset="0"/>
                </a:rPr>
                <a:t>Российской Федерации»</a:t>
              </a:r>
              <a:endParaRPr lang="ru-RU" sz="1100" b="1" dirty="0" smtClean="0">
                <a:solidFill>
                  <a:srgbClr val="FFFF00"/>
                </a:solidFill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339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0" y="156724"/>
            <a:ext cx="121920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Franklin Gothic Demi Cond" pitchFamily="34" charset="0"/>
              </a:rPr>
              <a:t>Оценка уровня общеобразовательной подготовленности</a:t>
            </a:r>
            <a:endParaRPr lang="ru-RU" sz="2800" dirty="0">
              <a:solidFill>
                <a:schemeClr val="accent1">
                  <a:lumMod val="20000"/>
                  <a:lumOff val="80000"/>
                </a:schemeClr>
              </a:solidFill>
              <a:latin typeface="Franklin Gothic Demi Cond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1221" y="6374441"/>
            <a:ext cx="509539" cy="444044"/>
          </a:xfrm>
          <a:prstGeom prst="rect">
            <a:avLst/>
          </a:prstGeom>
          <a:effectLst>
            <a:glow rad="152400">
              <a:schemeClr val="accent1">
                <a:alpha val="21000"/>
              </a:schemeClr>
            </a:glo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561220" y="6374442"/>
            <a:ext cx="509539" cy="444044"/>
          </a:xfrm>
        </p:spPr>
        <p:txBody>
          <a:bodyPr/>
          <a:lstStyle/>
          <a:p>
            <a:pPr algn="ctr"/>
            <a:fld id="{F9BA2703-0EC3-457A-9946-013C4D6DA5E1}" type="slidenum">
              <a:rPr lang="ru-RU" sz="2000">
                <a:solidFill>
                  <a:srgbClr val="5B9BD5">
                    <a:lumMod val="20000"/>
                    <a:lumOff val="80000"/>
                  </a:srgbClr>
                </a:solidFill>
                <a:latin typeface="Bookman Old Style" panose="02050604050505020204" pitchFamily="18" charset="0"/>
              </a:rPr>
              <a:pPr algn="ctr"/>
              <a:t>16</a:t>
            </a:fld>
            <a:endParaRPr lang="ru-RU" sz="2000" dirty="0">
              <a:solidFill>
                <a:srgbClr val="5B9BD5">
                  <a:lumMod val="20000"/>
                  <a:lumOff val="80000"/>
                </a:srgb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18" name="Скругленный прямоугольник 17"/>
          <p:cNvSpPr>
            <a:spLocks/>
          </p:cNvSpPr>
          <p:nvPr/>
        </p:nvSpPr>
        <p:spPr>
          <a:xfrm>
            <a:off x="143542" y="1799549"/>
            <a:ext cx="11873490" cy="149959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5925" y="1901412"/>
            <a:ext cx="11408725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indent="444500" algn="just"/>
            <a:r>
              <a:rPr lang="ru-RU" sz="2000" b="1" dirty="0">
                <a:ln/>
                <a:latin typeface="Seattle Sans [RUS by me]" panose="00000400000000000000" pitchFamily="2" charset="0"/>
              </a:rPr>
              <a:t>Проводится:</a:t>
            </a:r>
          </a:p>
          <a:p>
            <a:pPr indent="444500" algn="just"/>
            <a:r>
              <a:rPr lang="ru-RU" sz="2000" b="1" dirty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по результатам ЕГЭ</a:t>
            </a:r>
            <a:r>
              <a:rPr lang="ru-RU" sz="2000" b="1" dirty="0">
                <a:ln/>
                <a:latin typeface="Seattle Sans [RUS by me]" panose="00000400000000000000" pitchFamily="2" charset="0"/>
              </a:rPr>
              <a:t>, полученным в период </a:t>
            </a:r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2022-2026 </a:t>
            </a:r>
            <a:r>
              <a:rPr lang="ru-RU" sz="2000" b="1" dirty="0">
                <a:ln/>
                <a:latin typeface="Seattle Sans [RUS by me]" panose="00000400000000000000" pitchFamily="2" charset="0"/>
              </a:rPr>
              <a:t>гг.;</a:t>
            </a:r>
          </a:p>
          <a:p>
            <a:pPr indent="444500" algn="just"/>
            <a:r>
              <a:rPr lang="ru-RU" sz="2000" b="1" dirty="0">
                <a:ln/>
                <a:latin typeface="Seattle Sans [RUS by me]" panose="00000400000000000000" pitchFamily="2" charset="0"/>
              </a:rPr>
              <a:t>по результатам  вступительных испытаний, проводимых училищем самостоятельно (для отдельных категорий поступающих)</a:t>
            </a:r>
          </a:p>
        </p:txBody>
      </p:sp>
      <p:sp>
        <p:nvSpPr>
          <p:cNvPr id="24" name="Скругленный прямоугольник 23"/>
          <p:cNvSpPr>
            <a:spLocks/>
          </p:cNvSpPr>
          <p:nvPr/>
        </p:nvSpPr>
        <p:spPr>
          <a:xfrm>
            <a:off x="143542" y="4355316"/>
            <a:ext cx="11873490" cy="183184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75924" y="4455627"/>
            <a:ext cx="11408725" cy="163121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indent="444500" algn="just"/>
            <a:r>
              <a:rPr lang="ru-RU" sz="2000" b="1" dirty="0">
                <a:ln/>
                <a:latin typeface="Seattle Sans [RUS by me]" panose="00000400000000000000" pitchFamily="2" charset="0"/>
              </a:rPr>
              <a:t>Проводится по результатам освоения поступающими образовательной программы</a:t>
            </a:r>
            <a:r>
              <a:rPr lang="en-US" sz="2000" b="1" dirty="0">
                <a:ln/>
                <a:latin typeface="Seattle Sans [RUS by me]" panose="00000400000000000000" pitchFamily="2" charset="0"/>
              </a:rPr>
              <a:t> (</a:t>
            </a:r>
            <a:r>
              <a:rPr lang="ru-RU" sz="2000" b="1" dirty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величина среднего балла </a:t>
            </a:r>
            <a:r>
              <a:rPr lang="ru-RU" sz="2000" b="1" dirty="0">
                <a:ln/>
                <a:latin typeface="Seattle Sans [RUS by me]" panose="00000400000000000000" pitchFamily="2" charset="0"/>
              </a:rPr>
              <a:t>по документу об образовании</a:t>
            </a:r>
            <a:r>
              <a:rPr lang="en-US" sz="2000" b="1" dirty="0">
                <a:ln/>
                <a:latin typeface="Seattle Sans [RUS by me]" panose="00000400000000000000" pitchFamily="2" charset="0"/>
              </a:rPr>
              <a:t>):</a:t>
            </a:r>
          </a:p>
          <a:p>
            <a:pPr indent="444500" algn="just"/>
            <a:r>
              <a:rPr lang="ru-RU" sz="2000" b="1" dirty="0">
                <a:ln/>
                <a:latin typeface="Seattle Sans [RUS by me]" panose="00000400000000000000" pitchFamily="2" charset="0"/>
              </a:rPr>
              <a:t>среднего общего образования;</a:t>
            </a:r>
            <a:endParaRPr lang="en-US" sz="2000" b="1" dirty="0">
              <a:ln/>
              <a:latin typeface="Seattle Sans [RUS by me]" panose="00000400000000000000" pitchFamily="2" charset="0"/>
            </a:endParaRPr>
          </a:p>
          <a:p>
            <a:pPr indent="444500" algn="just"/>
            <a:r>
              <a:rPr lang="ru-RU" sz="2000" b="1" dirty="0">
                <a:ln/>
                <a:latin typeface="Seattle Sans [RUS by me]" panose="00000400000000000000" pitchFamily="2" charset="0"/>
              </a:rPr>
              <a:t>среднего профессионального образования </a:t>
            </a:r>
            <a:r>
              <a:rPr lang="ru-RU" sz="2000" b="1" dirty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по программам подготовки квалифицированных рабочих (служащих)</a:t>
            </a:r>
          </a:p>
        </p:txBody>
      </p:sp>
      <p:sp>
        <p:nvSpPr>
          <p:cNvPr id="26" name="Скругленный прямоугольник 25"/>
          <p:cNvSpPr>
            <a:spLocks/>
          </p:cNvSpPr>
          <p:nvPr/>
        </p:nvSpPr>
        <p:spPr>
          <a:xfrm>
            <a:off x="1128046" y="1099074"/>
            <a:ext cx="9938758" cy="600163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596639" y="1184476"/>
            <a:ext cx="8998722" cy="4308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200" b="1" dirty="0">
                <a:ln/>
                <a:latin typeface="Seattle Sans [RUS by me]" panose="00000400000000000000" pitchFamily="2" charset="0"/>
              </a:rPr>
              <a:t>По программам ВЫСШЕГО ОБРАЗОВАНИЯ</a:t>
            </a:r>
            <a:endParaRPr lang="ru-RU" sz="2200" b="1" dirty="0">
              <a:ln/>
              <a:solidFill>
                <a:srgbClr val="C00000"/>
              </a:solidFill>
              <a:latin typeface="Seattle Sans [RUS by me]" panose="00000400000000000000" pitchFamily="2" charset="0"/>
            </a:endParaRPr>
          </a:p>
        </p:txBody>
      </p:sp>
      <p:sp>
        <p:nvSpPr>
          <p:cNvPr id="28" name="Скругленный прямоугольник 27"/>
          <p:cNvSpPr>
            <a:spLocks/>
          </p:cNvSpPr>
          <p:nvPr/>
        </p:nvSpPr>
        <p:spPr>
          <a:xfrm>
            <a:off x="1128045" y="3619143"/>
            <a:ext cx="9938759" cy="600163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19497" y="3704545"/>
            <a:ext cx="9998579" cy="4308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200" b="1" dirty="0">
                <a:ln/>
                <a:latin typeface="Seattle Sans [RUS by me]" panose="00000400000000000000" pitchFamily="2" charset="0"/>
              </a:rPr>
              <a:t>По программе СРЕДНЕГО ПРОФЕССИОНАЛЬНОГО ОБРАЗОВАНИЯ</a:t>
            </a:r>
            <a:endParaRPr lang="ru-RU" sz="2200" b="1" dirty="0">
              <a:ln/>
              <a:solidFill>
                <a:srgbClr val="C00000"/>
              </a:solidFill>
              <a:latin typeface="Seattle Sans [RUS by me]" panose="00000400000000000000" pitchFamily="2" charset="0"/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057" y="2282959"/>
            <a:ext cx="267550" cy="266385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057" y="2588769"/>
            <a:ext cx="267550" cy="266385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993" y="5146589"/>
            <a:ext cx="267550" cy="266385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993" y="5463257"/>
            <a:ext cx="267550" cy="266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757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0" y="156724"/>
            <a:ext cx="121920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Franklin Gothic Demi Cond" pitchFamily="34" charset="0"/>
              </a:rPr>
              <a:t>Минимальные баллы ЕГЭ</a:t>
            </a:r>
            <a:endParaRPr lang="ru-RU" sz="2800" dirty="0">
              <a:solidFill>
                <a:schemeClr val="accent1">
                  <a:lumMod val="20000"/>
                  <a:lumOff val="80000"/>
                </a:schemeClr>
              </a:solidFill>
              <a:latin typeface="Franklin Gothic Demi Cond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1221" y="6374441"/>
            <a:ext cx="509539" cy="444044"/>
          </a:xfrm>
          <a:prstGeom prst="rect">
            <a:avLst/>
          </a:prstGeom>
          <a:effectLst>
            <a:glow rad="152400">
              <a:schemeClr val="accent1">
                <a:alpha val="21000"/>
              </a:schemeClr>
            </a:glo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561220" y="6374442"/>
            <a:ext cx="509539" cy="444044"/>
          </a:xfrm>
        </p:spPr>
        <p:txBody>
          <a:bodyPr/>
          <a:lstStyle/>
          <a:p>
            <a:pPr algn="ctr"/>
            <a:fld id="{F9BA2703-0EC3-457A-9946-013C4D6DA5E1}" type="slidenum">
              <a:rPr lang="ru-RU" sz="2000">
                <a:solidFill>
                  <a:srgbClr val="5B9BD5">
                    <a:lumMod val="20000"/>
                    <a:lumOff val="80000"/>
                  </a:srgbClr>
                </a:solidFill>
                <a:latin typeface="Bookman Old Style" panose="02050604050505020204" pitchFamily="18" charset="0"/>
              </a:rPr>
              <a:pPr algn="ctr"/>
              <a:t>17</a:t>
            </a:fld>
            <a:endParaRPr lang="ru-RU" sz="2000" dirty="0">
              <a:solidFill>
                <a:srgbClr val="5B9BD5">
                  <a:lumMod val="20000"/>
                  <a:lumOff val="80000"/>
                </a:srgb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8" name="Скругленный прямоугольник 7"/>
          <p:cNvSpPr>
            <a:spLocks/>
          </p:cNvSpPr>
          <p:nvPr/>
        </p:nvSpPr>
        <p:spPr>
          <a:xfrm>
            <a:off x="325110" y="1158619"/>
            <a:ext cx="11490879" cy="119084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0006" y="1260482"/>
            <a:ext cx="1104109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indent="444500" algn="just"/>
            <a:r>
              <a:rPr lang="ru-RU" sz="2000" b="1" dirty="0" smtClean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Минимальные баллы ЕГЭ</a:t>
            </a:r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 (вступительных испытаний, проводимых училищем самостоятельно), подтверждающие успешное прохождение вступительных испытаний:</a:t>
            </a:r>
            <a:endParaRPr lang="ru-RU" sz="2000" b="1" dirty="0">
              <a:ln/>
              <a:latin typeface="Seattle Sans [RUS by me]" panose="00000400000000000000" pitchFamily="2" charset="0"/>
            </a:endParaRPr>
          </a:p>
        </p:txBody>
      </p:sp>
      <p:graphicFrame>
        <p:nvGraphicFramePr>
          <p:cNvPr id="10" name="Group 4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9570004"/>
              </p:ext>
            </p:extLst>
          </p:nvPr>
        </p:nvGraphicFramePr>
        <p:xfrm>
          <a:off x="325110" y="2526764"/>
          <a:ext cx="11490881" cy="1545564"/>
        </p:xfrm>
        <a:graphic>
          <a:graphicData uri="http://schemas.openxmlformats.org/drawingml/2006/table">
            <a:tbl>
              <a:tblPr/>
              <a:tblGrid>
                <a:gridCol w="1793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8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94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9491">
                  <a:extLst>
                    <a:ext uri="{9D8B030D-6E8A-4147-A177-3AD203B41FA5}">
                      <a16:colId xmlns:a16="http://schemas.microsoft.com/office/drawing/2014/main" val="1704567836"/>
                    </a:ext>
                  </a:extLst>
                </a:gridCol>
                <a:gridCol w="1849491">
                  <a:extLst>
                    <a:ext uri="{9D8B030D-6E8A-4147-A177-3AD203B41FA5}">
                      <a16:colId xmlns:a16="http://schemas.microsoft.com/office/drawing/2014/main" val="1936548260"/>
                    </a:ext>
                  </a:extLst>
                </a:gridCol>
              </a:tblGrid>
              <a:tr h="318857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Код специальности</a:t>
                      </a: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E4EEF8">
                            <a:shade val="30000"/>
                            <a:satMod val="115000"/>
                          </a:srgbClr>
                        </a:gs>
                        <a:gs pos="50000">
                          <a:srgbClr val="E4EEF8">
                            <a:shade val="67500"/>
                            <a:satMod val="115000"/>
                          </a:srgbClr>
                        </a:gs>
                        <a:gs pos="100000">
                          <a:srgbClr val="E4EEF8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Наименование специальности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E4EEF8">
                            <a:shade val="30000"/>
                            <a:satMod val="115000"/>
                          </a:srgbClr>
                        </a:gs>
                        <a:gs pos="50000">
                          <a:srgbClr val="E4EEF8">
                            <a:shade val="67500"/>
                            <a:satMod val="115000"/>
                          </a:srgbClr>
                        </a:gs>
                        <a:gs pos="100000">
                          <a:srgbClr val="E4EEF8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Русский язык</a:t>
                      </a: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E4EEF8">
                            <a:shade val="30000"/>
                            <a:satMod val="115000"/>
                          </a:srgbClr>
                        </a:gs>
                        <a:gs pos="50000">
                          <a:srgbClr val="E4EEF8">
                            <a:shade val="67500"/>
                            <a:satMod val="115000"/>
                          </a:srgbClr>
                        </a:gs>
                        <a:gs pos="100000">
                          <a:srgbClr val="E4EEF8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Математика 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профильного уровня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E4EEF8">
                            <a:shade val="30000"/>
                            <a:satMod val="115000"/>
                          </a:srgbClr>
                        </a:gs>
                        <a:gs pos="50000">
                          <a:srgbClr val="E4EEF8">
                            <a:shade val="67500"/>
                            <a:satMod val="115000"/>
                          </a:srgbClr>
                        </a:gs>
                        <a:gs pos="100000">
                          <a:srgbClr val="E4EEF8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Физика / 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Информатика 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*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E4EEF8">
                            <a:shade val="30000"/>
                            <a:satMod val="115000"/>
                          </a:srgbClr>
                        </a:gs>
                        <a:gs pos="50000">
                          <a:srgbClr val="E4EEF8">
                            <a:shade val="67500"/>
                            <a:satMod val="115000"/>
                          </a:srgbClr>
                        </a:gs>
                        <a:gs pos="100000">
                          <a:srgbClr val="E4EEF8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26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spc="-5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56.05.06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Защита информации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на 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объектах информатизации военного назначения</a:t>
                      </a:r>
                      <a:r>
                        <a:rPr kumimoji="0" lang="ru-RU" sz="1800" b="1" i="0" u="none" strike="noStrike" cap="none" spc="-5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endParaRPr kumimoji="0" lang="ru-RU" sz="1800" b="1" i="0" u="none" strike="noStrike" cap="none" spc="-5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45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39</a:t>
                      </a: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39 / 40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023F5B70-7FA3-4802-BBBA-B94FAD8673FF}"/>
              </a:ext>
            </a:extLst>
          </p:cNvPr>
          <p:cNvSpPr txBox="1"/>
          <p:nvPr/>
        </p:nvSpPr>
        <p:spPr>
          <a:xfrm>
            <a:off x="325109" y="4316772"/>
            <a:ext cx="11490880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just"/>
            <a:r>
              <a:rPr lang="ru-RU" sz="2200" b="1" dirty="0" smtClean="0">
                <a:ln/>
                <a:solidFill>
                  <a:schemeClr val="bg1"/>
                </a:solidFill>
                <a:latin typeface="Seattle Sans [RUS by me]" panose="00000400000000000000" pitchFamily="2" charset="0"/>
              </a:rPr>
              <a:t>* Поступающие </a:t>
            </a:r>
            <a:r>
              <a:rPr lang="ru-RU" sz="2200" b="1" dirty="0">
                <a:ln/>
                <a:solidFill>
                  <a:schemeClr val="bg1"/>
                </a:solidFill>
                <a:latin typeface="Seattle Sans [RUS by me]" panose="00000400000000000000" pitchFamily="2" charset="0"/>
              </a:rPr>
              <a:t>выбирают одно из вступительных испытаний на выбор</a:t>
            </a:r>
            <a:r>
              <a:rPr lang="ru-RU" sz="2200" b="1" dirty="0" smtClean="0">
                <a:ln/>
                <a:solidFill>
                  <a:schemeClr val="bg1"/>
                </a:solidFill>
                <a:latin typeface="Seattle Sans [RUS by me]" panose="00000400000000000000" pitchFamily="2" charset="0"/>
              </a:rPr>
              <a:t>: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200" b="1" dirty="0" smtClean="0">
                <a:ln/>
                <a:solidFill>
                  <a:schemeClr val="bg1"/>
                </a:solidFill>
                <a:latin typeface="Seattle Sans [RUS by me]" panose="00000400000000000000" pitchFamily="2" charset="0"/>
              </a:rPr>
              <a:t> или Физику;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200" b="1" dirty="0">
                <a:ln/>
                <a:solidFill>
                  <a:schemeClr val="bg1"/>
                </a:solidFill>
                <a:latin typeface="Seattle Sans [RUS by me]" panose="00000400000000000000" pitchFamily="2" charset="0"/>
              </a:rPr>
              <a:t> </a:t>
            </a:r>
            <a:r>
              <a:rPr lang="ru-RU" sz="2200" b="1" dirty="0" smtClean="0">
                <a:ln/>
                <a:solidFill>
                  <a:schemeClr val="bg1"/>
                </a:solidFill>
                <a:latin typeface="Seattle Sans [RUS by me]" panose="00000400000000000000" pitchFamily="2" charset="0"/>
              </a:rPr>
              <a:t>или Информатику</a:t>
            </a:r>
            <a:endParaRPr lang="ru-RU" sz="2200" b="1" dirty="0">
              <a:ln/>
              <a:solidFill>
                <a:schemeClr val="bg1"/>
              </a:solidFill>
              <a:latin typeface="Seattle Sans [RUS by me]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138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0" y="156724"/>
            <a:ext cx="121920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Franklin Gothic Demi Cond" pitchFamily="34" charset="0"/>
              </a:rPr>
              <a:t>Оценка уровня физической подготовленности</a:t>
            </a:r>
            <a:endParaRPr lang="ru-RU" sz="2800" dirty="0">
              <a:solidFill>
                <a:schemeClr val="accent1">
                  <a:lumMod val="20000"/>
                  <a:lumOff val="80000"/>
                </a:schemeClr>
              </a:solidFill>
              <a:latin typeface="Franklin Gothic Demi Cond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1221" y="6374441"/>
            <a:ext cx="509539" cy="444044"/>
          </a:xfrm>
          <a:prstGeom prst="rect">
            <a:avLst/>
          </a:prstGeom>
          <a:effectLst>
            <a:glow rad="152400">
              <a:schemeClr val="accent1">
                <a:alpha val="21000"/>
              </a:schemeClr>
            </a:glo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561220" y="6374442"/>
            <a:ext cx="509539" cy="444044"/>
          </a:xfrm>
        </p:spPr>
        <p:txBody>
          <a:bodyPr/>
          <a:lstStyle/>
          <a:p>
            <a:pPr algn="ctr"/>
            <a:fld id="{F9BA2703-0EC3-457A-9946-013C4D6DA5E1}" type="slidenum">
              <a:rPr lang="ru-RU" sz="2000">
                <a:solidFill>
                  <a:srgbClr val="5B9BD5">
                    <a:lumMod val="20000"/>
                    <a:lumOff val="80000"/>
                  </a:srgbClr>
                </a:solidFill>
                <a:latin typeface="Bookman Old Style" panose="02050604050505020204" pitchFamily="18" charset="0"/>
              </a:rPr>
              <a:pPr algn="ctr"/>
              <a:t>18</a:t>
            </a:fld>
            <a:endParaRPr lang="ru-RU" sz="2000" dirty="0">
              <a:solidFill>
                <a:srgbClr val="5B9BD5">
                  <a:lumMod val="20000"/>
                  <a:lumOff val="80000"/>
                </a:srgbClr>
              </a:solidFill>
              <a:latin typeface="Bookman Old Style" panose="02050604050505020204" pitchFamily="18" charset="0"/>
            </a:endParaRPr>
          </a:p>
        </p:txBody>
      </p:sp>
      <p:graphicFrame>
        <p:nvGraphicFramePr>
          <p:cNvPr id="26" name="Group 4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5630047"/>
              </p:ext>
            </p:extLst>
          </p:nvPr>
        </p:nvGraphicFramePr>
        <p:xfrm>
          <a:off x="325108" y="2328754"/>
          <a:ext cx="11490881" cy="3870936"/>
        </p:xfrm>
        <a:graphic>
          <a:graphicData uri="http://schemas.openxmlformats.org/drawingml/2006/table">
            <a:tbl>
              <a:tblPr/>
              <a:tblGrid>
                <a:gridCol w="17002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234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2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2816">
                  <a:extLst>
                    <a:ext uri="{9D8B030D-6E8A-4147-A177-3AD203B41FA5}">
                      <a16:colId xmlns:a16="http://schemas.microsoft.com/office/drawing/2014/main" val="1704567836"/>
                    </a:ext>
                  </a:extLst>
                </a:gridCol>
                <a:gridCol w="1593080">
                  <a:extLst>
                    <a:ext uri="{9D8B030D-6E8A-4147-A177-3AD203B41FA5}">
                      <a16:colId xmlns:a16="http://schemas.microsoft.com/office/drawing/2014/main" val="1936548260"/>
                    </a:ext>
                  </a:extLst>
                </a:gridCol>
                <a:gridCol w="1593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92974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Возраст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E4EEF8">
                            <a:shade val="30000"/>
                            <a:satMod val="115000"/>
                          </a:srgbClr>
                        </a:gs>
                        <a:gs pos="50000">
                          <a:srgbClr val="E4EEF8">
                            <a:shade val="67500"/>
                            <a:satMod val="115000"/>
                          </a:srgbClr>
                        </a:gs>
                        <a:gs pos="100000">
                          <a:srgbClr val="E4EEF8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«Сила»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E4EEF8">
                            <a:shade val="30000"/>
                            <a:satMod val="115000"/>
                          </a:srgbClr>
                        </a:gs>
                        <a:gs pos="50000">
                          <a:srgbClr val="E4EEF8">
                            <a:shade val="67500"/>
                            <a:satMod val="115000"/>
                          </a:srgbClr>
                        </a:gs>
                        <a:gs pos="100000">
                          <a:srgbClr val="E4EEF8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«Быстрота»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E4EEF8">
                            <a:shade val="30000"/>
                            <a:satMod val="115000"/>
                          </a:srgbClr>
                        </a:gs>
                        <a:gs pos="50000">
                          <a:srgbClr val="E4EEF8">
                            <a:shade val="67500"/>
                            <a:satMod val="115000"/>
                          </a:srgbClr>
                        </a:gs>
                        <a:gs pos="100000">
                          <a:srgbClr val="E4EEF8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«Выносливость»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E4EEF8">
                            <a:shade val="30000"/>
                            <a:satMod val="115000"/>
                          </a:srgbClr>
                        </a:gs>
                        <a:gs pos="50000">
                          <a:srgbClr val="E4EEF8">
                            <a:shade val="67500"/>
                            <a:satMod val="115000"/>
                          </a:srgbClr>
                        </a:gs>
                        <a:gs pos="100000">
                          <a:srgbClr val="E4EEF8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Требования к уровню физической подготовки (минимум баллов)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E4EEF8">
                            <a:shade val="30000"/>
                            <a:satMod val="115000"/>
                          </a:srgbClr>
                        </a:gs>
                        <a:gs pos="50000">
                          <a:srgbClr val="E4EEF8">
                            <a:shade val="67500"/>
                            <a:satMod val="115000"/>
                          </a:srgbClr>
                        </a:gs>
                        <a:gs pos="100000">
                          <a:srgbClr val="E4EEF8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E4EEF8">
                            <a:shade val="30000"/>
                            <a:satMod val="115000"/>
                          </a:srgbClr>
                        </a:gs>
                        <a:gs pos="50000">
                          <a:srgbClr val="E4EEF8">
                            <a:shade val="67500"/>
                            <a:satMod val="115000"/>
                          </a:srgbClr>
                        </a:gs>
                        <a:gs pos="100000">
                          <a:srgbClr val="E4EEF8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31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E4EEF8">
                            <a:shade val="30000"/>
                            <a:satMod val="115000"/>
                          </a:srgbClr>
                        </a:gs>
                        <a:gs pos="50000">
                          <a:srgbClr val="E4EEF8">
                            <a:shade val="67500"/>
                            <a:satMod val="115000"/>
                          </a:srgbClr>
                        </a:gs>
                        <a:gs pos="100000">
                          <a:srgbClr val="E4EEF8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E4EEF8">
                            <a:shade val="30000"/>
                            <a:satMod val="115000"/>
                          </a:srgbClr>
                        </a:gs>
                        <a:gs pos="50000">
                          <a:srgbClr val="E4EEF8">
                            <a:shade val="67500"/>
                            <a:satMod val="115000"/>
                          </a:srgbClr>
                        </a:gs>
                        <a:gs pos="100000">
                          <a:srgbClr val="E4EEF8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E4EEF8">
                            <a:shade val="30000"/>
                            <a:satMod val="115000"/>
                          </a:srgbClr>
                        </a:gs>
                        <a:gs pos="50000">
                          <a:srgbClr val="E4EEF8">
                            <a:shade val="67500"/>
                            <a:satMod val="115000"/>
                          </a:srgbClr>
                        </a:gs>
                        <a:gs pos="100000">
                          <a:srgbClr val="E4EEF8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E4EEF8">
                            <a:shade val="30000"/>
                            <a:satMod val="115000"/>
                          </a:srgbClr>
                        </a:gs>
                        <a:gs pos="50000">
                          <a:srgbClr val="E4EEF8">
                            <a:shade val="67500"/>
                            <a:satMod val="115000"/>
                          </a:srgbClr>
                        </a:gs>
                        <a:gs pos="100000">
                          <a:srgbClr val="E4EEF8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в одном упражнении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E4EEF8">
                            <a:shade val="30000"/>
                            <a:satMod val="115000"/>
                          </a:srgbClr>
                        </a:gs>
                        <a:gs pos="50000">
                          <a:srgbClr val="E4EEF8">
                            <a:shade val="67500"/>
                            <a:satMod val="115000"/>
                          </a:srgbClr>
                        </a:gs>
                        <a:gs pos="100000">
                          <a:srgbClr val="E4EEF8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в трех упражнениях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E4EEF8">
                            <a:shade val="30000"/>
                            <a:satMod val="115000"/>
                          </a:srgbClr>
                        </a:gs>
                        <a:gs pos="50000">
                          <a:srgbClr val="E4EEF8">
                            <a:shade val="67500"/>
                            <a:satMod val="115000"/>
                          </a:srgbClr>
                        </a:gs>
                        <a:gs pos="100000">
                          <a:srgbClr val="E4EEF8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108542856"/>
                  </a:ext>
                </a:extLst>
              </a:tr>
              <a:tr h="814339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до 25 лет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Ø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подтягивание на перекладине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Ø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подъем переворотом на перекладине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Ø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подъем силой на перекладине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Ø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рывок гири</a:t>
                      </a:r>
                      <a:endParaRPr kumimoji="0" lang="ru-RU" sz="1400" b="1" i="0" u="none" strike="noStrike" cap="none" spc="-5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Ø"/>
                      </a:pPr>
                      <a:r>
                        <a:rPr lang="ru-RU" sz="1400" dirty="0"/>
                        <a:t>бег на 60 м</a:t>
                      </a:r>
                      <a:endParaRPr lang="en-US" sz="1400" dirty="0"/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Ø"/>
                      </a:pPr>
                      <a:r>
                        <a:rPr lang="ru-RU" sz="1400" dirty="0"/>
                        <a:t>бег на 100 м</a:t>
                      </a:r>
                      <a:endParaRPr lang="en-US" sz="1400" dirty="0"/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Ø"/>
                      </a:pPr>
                      <a:r>
                        <a:rPr lang="ru-RU" sz="1400" dirty="0"/>
                        <a:t>челночный бег 10х10 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Ø"/>
                      </a:pPr>
                      <a:r>
                        <a:rPr lang="ru-RU" sz="1400" dirty="0"/>
                        <a:t>бег на 1 км</a:t>
                      </a:r>
                      <a:endParaRPr lang="en-US" sz="1400" dirty="0"/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Ø"/>
                      </a:pPr>
                      <a:r>
                        <a:rPr lang="ru-RU" sz="1400" dirty="0"/>
                        <a:t>бег на 3 км</a:t>
                      </a: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120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64395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25 – 29 лет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Ø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подтягивание на перекладине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Ø"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подъем переворотом на перекладине</a:t>
                      </a:r>
                      <a:endParaRPr lang="en-US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Ø"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подъем силой на перекладине</a:t>
                      </a:r>
                      <a:endParaRPr lang="en-US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Ø"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сгибание и разгибание рук в упоре лежа</a:t>
                      </a:r>
                      <a:endParaRPr lang="en-US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Ø"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рывок гири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Ø"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толчок двух гирь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Ø"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жим штанги лежа</a:t>
                      </a: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Ø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бег на 400 м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Ø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бег на 1 км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Ø"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бег на 3 км</a:t>
                      </a: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28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110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128652439"/>
                  </a:ext>
                </a:extLst>
              </a:tr>
            </a:tbl>
          </a:graphicData>
        </a:graphic>
      </p:graphicFrame>
      <p:sp>
        <p:nvSpPr>
          <p:cNvPr id="27" name="Скругленный прямоугольник 26"/>
          <p:cNvSpPr>
            <a:spLocks/>
          </p:cNvSpPr>
          <p:nvPr/>
        </p:nvSpPr>
        <p:spPr>
          <a:xfrm>
            <a:off x="325110" y="970606"/>
            <a:ext cx="11490879" cy="1319665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50006" y="961372"/>
            <a:ext cx="11041090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indent="447675" algn="just"/>
            <a:r>
              <a:rPr lang="ru-RU" sz="2000" b="1" dirty="0">
                <a:ln/>
                <a:latin typeface="Seattle Sans [RUS by me]" panose="00000400000000000000" pitchFamily="2" charset="0"/>
              </a:rPr>
              <a:t>Выполняются следующие физические упражнения:</a:t>
            </a:r>
          </a:p>
          <a:p>
            <a:pPr indent="447675"/>
            <a:r>
              <a:rPr lang="ru-RU" sz="2000" b="1" dirty="0">
                <a:ln/>
                <a:latin typeface="Seattle Sans [RUS by me]" panose="00000400000000000000" pitchFamily="2" charset="0"/>
              </a:rPr>
              <a:t>упражнения на силу</a:t>
            </a:r>
          </a:p>
          <a:p>
            <a:pPr indent="447675"/>
            <a:r>
              <a:rPr lang="ru-RU" sz="2000" b="1" dirty="0">
                <a:ln/>
                <a:latin typeface="Seattle Sans [RUS by me]" panose="00000400000000000000" pitchFamily="2" charset="0"/>
              </a:rPr>
              <a:t>упражнения на быстроту</a:t>
            </a:r>
          </a:p>
          <a:p>
            <a:pPr indent="447675"/>
            <a:r>
              <a:rPr lang="ru-RU" sz="2000" b="1" dirty="0">
                <a:ln/>
                <a:latin typeface="Seattle Sans [RUS by me]" panose="00000400000000000000" pitchFamily="2" charset="0"/>
              </a:rPr>
              <a:t>упражнения на выносливость</a:t>
            </a: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322" y="1323244"/>
            <a:ext cx="267550" cy="266385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443" y="1603833"/>
            <a:ext cx="267550" cy="266385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443" y="1902932"/>
            <a:ext cx="267550" cy="266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24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0" y="156724"/>
            <a:ext cx="121920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Franklin Gothic Demi Cond" pitchFamily="34" charset="0"/>
              </a:rPr>
              <a:t>Оценка уровня профессиональной подготовленности</a:t>
            </a:r>
            <a:endParaRPr lang="ru-RU" sz="2800" dirty="0">
              <a:solidFill>
                <a:schemeClr val="accent1">
                  <a:lumMod val="20000"/>
                  <a:lumOff val="80000"/>
                </a:schemeClr>
              </a:solidFill>
              <a:latin typeface="Franklin Gothic Demi Cond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1221" y="6374441"/>
            <a:ext cx="509539" cy="444044"/>
          </a:xfrm>
          <a:prstGeom prst="rect">
            <a:avLst/>
          </a:prstGeom>
          <a:effectLst>
            <a:glow rad="152400">
              <a:schemeClr val="accent1">
                <a:alpha val="21000"/>
              </a:schemeClr>
            </a:glo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561220" y="6374442"/>
            <a:ext cx="509539" cy="444044"/>
          </a:xfrm>
        </p:spPr>
        <p:txBody>
          <a:bodyPr/>
          <a:lstStyle/>
          <a:p>
            <a:pPr algn="ctr"/>
            <a:fld id="{F9BA2703-0EC3-457A-9946-013C4D6DA5E1}" type="slidenum">
              <a:rPr lang="ru-RU" sz="2000">
                <a:solidFill>
                  <a:srgbClr val="5B9BD5">
                    <a:lumMod val="20000"/>
                    <a:lumOff val="80000"/>
                  </a:srgbClr>
                </a:solidFill>
                <a:latin typeface="Bookman Old Style" panose="02050604050505020204" pitchFamily="18" charset="0"/>
              </a:rPr>
              <a:pPr algn="ctr"/>
              <a:t>19</a:t>
            </a:fld>
            <a:endParaRPr lang="ru-RU" sz="2000" dirty="0">
              <a:solidFill>
                <a:srgbClr val="5B9BD5">
                  <a:lumMod val="20000"/>
                  <a:lumOff val="80000"/>
                </a:srgb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5" name="Скругленный прямоугольник 4"/>
          <p:cNvSpPr>
            <a:spLocks/>
          </p:cNvSpPr>
          <p:nvPr/>
        </p:nvSpPr>
        <p:spPr>
          <a:xfrm>
            <a:off x="295720" y="4700187"/>
            <a:ext cx="11582934" cy="143569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7200" y="4756314"/>
            <a:ext cx="11322030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indent="447675" algn="just"/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Кандидат считается </a:t>
            </a:r>
            <a:r>
              <a:rPr lang="ru-RU" sz="2000" b="1" dirty="0" smtClean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не прошедшим дополнительное вступительное испытание </a:t>
            </a:r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если:</a:t>
            </a:r>
          </a:p>
          <a:p>
            <a:pPr indent="447675" algn="just"/>
            <a:r>
              <a:rPr lang="ru-RU" sz="2000" b="1" dirty="0">
                <a:ln/>
                <a:latin typeface="Seattle Sans [RUS by me]" panose="00000400000000000000" pitchFamily="2" charset="0"/>
              </a:rPr>
              <a:t>в</a:t>
            </a:r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 сумме по двум темам набрал менее </a:t>
            </a:r>
            <a:r>
              <a:rPr lang="ru-RU" sz="2000" b="1" dirty="0">
                <a:ln/>
                <a:latin typeface="Seattle Sans [RUS by me]" panose="00000400000000000000" pitchFamily="2" charset="0"/>
              </a:rPr>
              <a:t>6</a:t>
            </a:r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0 баллов;</a:t>
            </a:r>
          </a:p>
          <a:p>
            <a:pPr indent="447675" algn="just"/>
            <a:r>
              <a:rPr lang="ru-RU" sz="2000" b="1" dirty="0">
                <a:ln/>
                <a:latin typeface="Seattle Sans [RUS by me]" panose="00000400000000000000" pitchFamily="2" charset="0"/>
              </a:rPr>
              <a:t>п</a:t>
            </a:r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о любой из теме набрал менее 21 балла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147" y="5440775"/>
            <a:ext cx="267550" cy="26638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147" y="5743172"/>
            <a:ext cx="267550" cy="266385"/>
          </a:xfrm>
          <a:prstGeom prst="rect">
            <a:avLst/>
          </a:prstGeom>
        </p:spPr>
      </p:pic>
      <p:sp>
        <p:nvSpPr>
          <p:cNvPr id="9" name="Скругленный прямоугольник 8"/>
          <p:cNvSpPr>
            <a:spLocks/>
          </p:cNvSpPr>
          <p:nvPr/>
        </p:nvSpPr>
        <p:spPr>
          <a:xfrm>
            <a:off x="295720" y="1019542"/>
            <a:ext cx="11582934" cy="1504293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7200" y="1101308"/>
            <a:ext cx="11322030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indent="447675" algn="just"/>
            <a:r>
              <a:rPr lang="ru-RU" sz="2000" b="1" dirty="0" smtClean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Проводится с поступающими по специальности</a:t>
            </a:r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:</a:t>
            </a:r>
          </a:p>
          <a:p>
            <a:pPr indent="447675" algn="just"/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56.05.06 Защита информации на объектах информатизации военного назначения</a:t>
            </a:r>
          </a:p>
          <a:p>
            <a:pPr indent="447675" algn="just"/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Форма проведения вступительного испытания - </a:t>
            </a:r>
            <a:r>
              <a:rPr lang="ru-RU" sz="2000" b="1" dirty="0" smtClean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собеседование</a:t>
            </a:r>
          </a:p>
        </p:txBody>
      </p:sp>
      <p:sp>
        <p:nvSpPr>
          <p:cNvPr id="11" name="Скругленный прямоугольник 10"/>
          <p:cNvSpPr>
            <a:spLocks/>
          </p:cNvSpPr>
          <p:nvPr/>
        </p:nvSpPr>
        <p:spPr>
          <a:xfrm>
            <a:off x="295720" y="2736761"/>
            <a:ext cx="11582934" cy="176687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7200" y="2809980"/>
            <a:ext cx="11322030" cy="163121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indent="447675" algn="just"/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Экзаменационный билет содержит две темы для собеседования</a:t>
            </a:r>
          </a:p>
          <a:p>
            <a:pPr indent="447675" algn="just"/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Темы собеседований </a:t>
            </a:r>
            <a:r>
              <a:rPr lang="ru-RU" sz="2000" b="1" dirty="0" smtClean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размещены на сайте училища </a:t>
            </a:r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в разделе «Поступающим» (в программе дополнительного вступительного испытания)</a:t>
            </a:r>
          </a:p>
          <a:p>
            <a:pPr indent="447675" algn="just"/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Ответ на каждую из тем оценивается по 50-ти бальной шкале.</a:t>
            </a:r>
          </a:p>
          <a:p>
            <a:pPr indent="447675" algn="just"/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Итоговая оценка – сумма баллов по каждой из тем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147" y="2850243"/>
            <a:ext cx="267550" cy="26638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147" y="3172755"/>
            <a:ext cx="267550" cy="26638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147" y="3783997"/>
            <a:ext cx="267550" cy="26638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627" y="4096649"/>
            <a:ext cx="267550" cy="266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940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0" y="156724"/>
            <a:ext cx="121920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Franklin Gothic Demi Cond" pitchFamily="34" charset="0"/>
              </a:rPr>
              <a:t>Учет индивидуальных достижений кандидатов</a:t>
            </a:r>
            <a:endParaRPr lang="ru-RU" sz="2800" dirty="0">
              <a:solidFill>
                <a:schemeClr val="accent1">
                  <a:lumMod val="20000"/>
                  <a:lumOff val="80000"/>
                </a:schemeClr>
              </a:solidFill>
              <a:latin typeface="Franklin Gothic Demi Cond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1221" y="6374441"/>
            <a:ext cx="509539" cy="444044"/>
          </a:xfrm>
          <a:prstGeom prst="rect">
            <a:avLst/>
          </a:prstGeom>
          <a:effectLst>
            <a:glow rad="152400">
              <a:schemeClr val="accent1">
                <a:alpha val="21000"/>
              </a:schemeClr>
            </a:glo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561220" y="6374442"/>
            <a:ext cx="509539" cy="444044"/>
          </a:xfrm>
        </p:spPr>
        <p:txBody>
          <a:bodyPr/>
          <a:lstStyle/>
          <a:p>
            <a:pPr algn="ctr"/>
            <a:fld id="{F9BA2703-0EC3-457A-9946-013C4D6DA5E1}" type="slidenum">
              <a:rPr lang="ru-RU" sz="2000">
                <a:solidFill>
                  <a:srgbClr val="5B9BD5">
                    <a:lumMod val="20000"/>
                    <a:lumOff val="80000"/>
                  </a:srgbClr>
                </a:solidFill>
                <a:latin typeface="Bookman Old Style" panose="02050604050505020204" pitchFamily="18" charset="0"/>
              </a:rPr>
              <a:pPr algn="ctr"/>
              <a:t>20</a:t>
            </a:fld>
            <a:endParaRPr lang="ru-RU" sz="2000" dirty="0">
              <a:solidFill>
                <a:srgbClr val="5B9BD5">
                  <a:lumMod val="20000"/>
                  <a:lumOff val="80000"/>
                </a:srgb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21" name="Скругленный прямоугольник 20"/>
          <p:cNvSpPr>
            <a:spLocks/>
          </p:cNvSpPr>
          <p:nvPr/>
        </p:nvSpPr>
        <p:spPr>
          <a:xfrm>
            <a:off x="94004" y="4082486"/>
            <a:ext cx="3050848" cy="170301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n/>
                <a:solidFill>
                  <a:schemeClr val="tx1"/>
                </a:solidFill>
                <a:latin typeface="Seattle Sans [RUS by me]" panose="00000400000000000000" pitchFamily="2" charset="0"/>
              </a:rPr>
              <a:t>Наличие аттестата </a:t>
            </a:r>
            <a:br>
              <a:rPr lang="ru-RU" sz="1600" b="1" dirty="0">
                <a:ln/>
                <a:solidFill>
                  <a:schemeClr val="tx1"/>
                </a:solidFill>
                <a:latin typeface="Seattle Sans [RUS by me]" panose="00000400000000000000" pitchFamily="2" charset="0"/>
              </a:rPr>
            </a:br>
            <a:r>
              <a:rPr lang="ru-RU" sz="1600" b="1" dirty="0">
                <a:ln/>
                <a:solidFill>
                  <a:schemeClr val="tx1"/>
                </a:solidFill>
                <a:latin typeface="Seattle Sans [RUS by me]" panose="00000400000000000000" pitchFamily="2" charset="0"/>
              </a:rPr>
              <a:t>о среднем общем </a:t>
            </a:r>
            <a:r>
              <a:rPr lang="ru-RU" sz="1600" b="1" dirty="0" smtClean="0">
                <a:ln/>
                <a:solidFill>
                  <a:schemeClr val="tx1"/>
                </a:solidFill>
                <a:latin typeface="Seattle Sans [RUS by me]" panose="00000400000000000000" pitchFamily="2" charset="0"/>
              </a:rPr>
              <a:t>образовании с </a:t>
            </a:r>
            <a:r>
              <a:rPr lang="ru-RU" sz="1600" b="1" dirty="0">
                <a:ln/>
                <a:solidFill>
                  <a:schemeClr val="tx1"/>
                </a:solidFill>
                <a:latin typeface="Seattle Sans [RUS by me]" panose="00000400000000000000" pitchFamily="2" charset="0"/>
              </a:rPr>
              <a:t>отличием и (или) медали </a:t>
            </a:r>
            <a:r>
              <a:rPr lang="ru-RU" sz="1600" b="1" dirty="0" smtClean="0">
                <a:ln/>
                <a:solidFill>
                  <a:schemeClr val="tx1"/>
                </a:solidFill>
                <a:latin typeface="Seattle Sans [RUS by me]" panose="00000400000000000000" pitchFamily="2" charset="0"/>
              </a:rPr>
              <a:t/>
            </a:r>
            <a:br>
              <a:rPr lang="ru-RU" sz="1600" b="1" dirty="0" smtClean="0">
                <a:ln/>
                <a:solidFill>
                  <a:schemeClr val="tx1"/>
                </a:solidFill>
                <a:latin typeface="Seattle Sans [RUS by me]" panose="00000400000000000000" pitchFamily="2" charset="0"/>
              </a:rPr>
            </a:br>
            <a:r>
              <a:rPr lang="ru-RU" sz="1600" b="1" dirty="0" smtClean="0">
                <a:ln/>
                <a:solidFill>
                  <a:schemeClr val="tx1"/>
                </a:solidFill>
                <a:latin typeface="Seattle Sans [RUS by me]" panose="00000400000000000000" pitchFamily="2" charset="0"/>
              </a:rPr>
              <a:t>«</a:t>
            </a:r>
            <a:r>
              <a:rPr lang="ru-RU" sz="1600" b="1" dirty="0">
                <a:ln/>
                <a:solidFill>
                  <a:schemeClr val="tx1"/>
                </a:solidFill>
                <a:latin typeface="Seattle Sans [RUS by me]" panose="00000400000000000000" pitchFamily="2" charset="0"/>
              </a:rPr>
              <a:t>За особые успехи </a:t>
            </a:r>
            <a:r>
              <a:rPr lang="ru-RU" sz="1600" b="1" dirty="0" smtClean="0">
                <a:ln/>
                <a:solidFill>
                  <a:schemeClr val="tx1"/>
                </a:solidFill>
                <a:latin typeface="Seattle Sans [RUS by me]" panose="00000400000000000000" pitchFamily="2" charset="0"/>
              </a:rPr>
              <a:t/>
            </a:r>
            <a:br>
              <a:rPr lang="ru-RU" sz="1600" b="1" dirty="0" smtClean="0">
                <a:ln/>
                <a:solidFill>
                  <a:schemeClr val="tx1"/>
                </a:solidFill>
                <a:latin typeface="Seattle Sans [RUS by me]" panose="00000400000000000000" pitchFamily="2" charset="0"/>
              </a:rPr>
            </a:br>
            <a:r>
              <a:rPr lang="ru-RU" sz="1600" b="1" dirty="0" smtClean="0">
                <a:ln/>
                <a:solidFill>
                  <a:schemeClr val="tx1"/>
                </a:solidFill>
                <a:latin typeface="Seattle Sans [RUS by me]" panose="00000400000000000000" pitchFamily="2" charset="0"/>
              </a:rPr>
              <a:t>в </a:t>
            </a:r>
            <a:r>
              <a:rPr lang="ru-RU" sz="1600" b="1" dirty="0">
                <a:ln/>
                <a:solidFill>
                  <a:schemeClr val="tx1"/>
                </a:solidFill>
                <a:latin typeface="Seattle Sans [RUS by me]" panose="00000400000000000000" pitchFamily="2" charset="0"/>
              </a:rPr>
              <a:t>учении» I или II степеней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19" y="1634008"/>
            <a:ext cx="2330707" cy="2330707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484" y="1098026"/>
            <a:ext cx="2600391" cy="2228157"/>
          </a:xfrm>
          <a:prstGeom prst="rect">
            <a:avLst/>
          </a:prstGeom>
        </p:spPr>
      </p:pic>
      <p:sp>
        <p:nvSpPr>
          <p:cNvPr id="24" name="Скругленный прямоугольник 23"/>
          <p:cNvSpPr>
            <a:spLocks/>
          </p:cNvSpPr>
          <p:nvPr/>
        </p:nvSpPr>
        <p:spPr>
          <a:xfrm>
            <a:off x="3516976" y="3428733"/>
            <a:ext cx="3023409" cy="258937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n/>
                <a:solidFill>
                  <a:schemeClr val="tx1"/>
                </a:solidFill>
                <a:latin typeface="Seattle Sans [RUS by me]" panose="00000400000000000000" pitchFamily="2" charset="0"/>
              </a:rPr>
              <a:t>Наличие аттестата </a:t>
            </a:r>
            <a:br>
              <a:rPr lang="ru-RU" sz="1600" b="1" dirty="0">
                <a:ln/>
                <a:solidFill>
                  <a:schemeClr val="tx1"/>
                </a:solidFill>
                <a:latin typeface="Seattle Sans [RUS by me]" panose="00000400000000000000" pitchFamily="2" charset="0"/>
              </a:rPr>
            </a:br>
            <a:r>
              <a:rPr lang="ru-RU" sz="1600" b="1" dirty="0">
                <a:ln/>
                <a:solidFill>
                  <a:schemeClr val="tx1"/>
                </a:solidFill>
                <a:latin typeface="Seattle Sans [RUS by me]" panose="00000400000000000000" pitchFamily="2" charset="0"/>
              </a:rPr>
              <a:t>о среднем общем образовании, выданного общеобразовательными организациями </a:t>
            </a:r>
            <a:br>
              <a:rPr lang="ru-RU" sz="1600" b="1" dirty="0">
                <a:ln/>
                <a:solidFill>
                  <a:schemeClr val="tx1"/>
                </a:solidFill>
                <a:latin typeface="Seattle Sans [RUS by me]" panose="00000400000000000000" pitchFamily="2" charset="0"/>
              </a:rPr>
            </a:br>
            <a:r>
              <a:rPr lang="ru-RU" sz="1600" b="1" dirty="0">
                <a:ln/>
                <a:solidFill>
                  <a:schemeClr val="tx1"/>
                </a:solidFill>
                <a:latin typeface="Seattle Sans [RUS by me]" panose="00000400000000000000" pitchFamily="2" charset="0"/>
              </a:rPr>
              <a:t>со специальными наименованиями </a:t>
            </a:r>
            <a:br>
              <a:rPr lang="ru-RU" sz="1600" b="1" dirty="0">
                <a:ln/>
                <a:solidFill>
                  <a:schemeClr val="tx1"/>
                </a:solidFill>
                <a:latin typeface="Seattle Sans [RUS by me]" panose="00000400000000000000" pitchFamily="2" charset="0"/>
              </a:rPr>
            </a:br>
            <a:r>
              <a:rPr lang="ru-RU" sz="1600" b="1" dirty="0">
                <a:ln/>
                <a:solidFill>
                  <a:schemeClr val="tx1"/>
                </a:solidFill>
                <a:latin typeface="Seattle Sans [RUS by me]" panose="00000400000000000000" pitchFamily="2" charset="0"/>
              </a:rPr>
              <a:t>(выпускник СВУ, ПКУ)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1967" y="1074263"/>
            <a:ext cx="3657599" cy="16312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Скругленный прямоугольник 25"/>
          <p:cNvSpPr>
            <a:spLocks/>
          </p:cNvSpPr>
          <p:nvPr/>
        </p:nvSpPr>
        <p:spPr>
          <a:xfrm>
            <a:off x="7151588" y="2881806"/>
            <a:ext cx="4409632" cy="640935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n/>
                <a:solidFill>
                  <a:schemeClr val="tx1"/>
                </a:solidFill>
                <a:latin typeface="Seattle Sans [RUS by me]" panose="00000400000000000000" pitchFamily="2" charset="0"/>
              </a:rPr>
              <a:t>Результаты участия в олимпиадах (победители и призеры)</a:t>
            </a: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435" y="3762661"/>
            <a:ext cx="3718662" cy="1669955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>
            <a:spLocks/>
          </p:cNvSpPr>
          <p:nvPr/>
        </p:nvSpPr>
        <p:spPr>
          <a:xfrm>
            <a:off x="7151588" y="5542033"/>
            <a:ext cx="4409632" cy="640935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n/>
                <a:solidFill>
                  <a:schemeClr val="tx1"/>
                </a:solidFill>
                <a:latin typeface="Seattle Sans [RUS by me]" panose="00000400000000000000" pitchFamily="2" charset="0"/>
              </a:rPr>
              <a:t>Наличие спортивных разрядов </a:t>
            </a:r>
            <a:br>
              <a:rPr lang="ru-RU" sz="1600" b="1" dirty="0">
                <a:ln/>
                <a:solidFill>
                  <a:schemeClr val="tx1"/>
                </a:solidFill>
                <a:latin typeface="Seattle Sans [RUS by me]" panose="00000400000000000000" pitchFamily="2" charset="0"/>
              </a:rPr>
            </a:br>
            <a:r>
              <a:rPr lang="ru-RU" sz="1600" b="1" dirty="0">
                <a:ln/>
                <a:solidFill>
                  <a:schemeClr val="tx1"/>
                </a:solidFill>
                <a:latin typeface="Seattle Sans [RUS by me]" panose="00000400000000000000" pitchFamily="2" charset="0"/>
              </a:rPr>
              <a:t>и званий</a:t>
            </a:r>
          </a:p>
        </p:txBody>
      </p:sp>
    </p:spTree>
    <p:extLst>
      <p:ext uri="{BB962C8B-B14F-4D97-AF65-F5344CB8AC3E}">
        <p14:creationId xmlns:p14="http://schemas.microsoft.com/office/powerpoint/2010/main" val="3046675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0" y="156724"/>
            <a:ext cx="121920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Franklin Gothic Demi Cond" pitchFamily="34" charset="0"/>
              </a:rPr>
              <a:t>Учет индивидуальных достижений кандидатов</a:t>
            </a:r>
            <a:endParaRPr lang="ru-RU" sz="2800" dirty="0">
              <a:solidFill>
                <a:schemeClr val="accent1">
                  <a:lumMod val="20000"/>
                  <a:lumOff val="80000"/>
                </a:schemeClr>
              </a:solidFill>
              <a:latin typeface="Franklin Gothic Demi Cond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1221" y="6374441"/>
            <a:ext cx="509539" cy="444044"/>
          </a:xfrm>
          <a:prstGeom prst="rect">
            <a:avLst/>
          </a:prstGeom>
          <a:effectLst>
            <a:glow rad="152400">
              <a:schemeClr val="accent1">
                <a:alpha val="21000"/>
              </a:schemeClr>
            </a:glo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561220" y="6374442"/>
            <a:ext cx="509539" cy="444044"/>
          </a:xfrm>
        </p:spPr>
        <p:txBody>
          <a:bodyPr/>
          <a:lstStyle/>
          <a:p>
            <a:pPr algn="ctr"/>
            <a:fld id="{F9BA2703-0EC3-457A-9946-013C4D6DA5E1}" type="slidenum">
              <a:rPr lang="ru-RU" sz="2000">
                <a:solidFill>
                  <a:srgbClr val="5B9BD5">
                    <a:lumMod val="20000"/>
                    <a:lumOff val="80000"/>
                  </a:srgbClr>
                </a:solidFill>
                <a:latin typeface="Bookman Old Style" panose="02050604050505020204" pitchFamily="18" charset="0"/>
              </a:rPr>
              <a:pPr algn="ctr"/>
              <a:t>21</a:t>
            </a:fld>
            <a:endParaRPr lang="ru-RU" sz="2000" dirty="0">
              <a:solidFill>
                <a:srgbClr val="5B9BD5">
                  <a:lumMod val="20000"/>
                  <a:lumOff val="80000"/>
                </a:srgb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38" y="1192764"/>
            <a:ext cx="3372466" cy="3157044"/>
          </a:xfrm>
          <a:prstGeom prst="rect">
            <a:avLst/>
          </a:prstGeom>
        </p:spPr>
      </p:pic>
      <p:sp>
        <p:nvSpPr>
          <p:cNvPr id="14" name="Скругленный прямоугольник 13"/>
          <p:cNvSpPr>
            <a:spLocks/>
          </p:cNvSpPr>
          <p:nvPr/>
        </p:nvSpPr>
        <p:spPr>
          <a:xfrm>
            <a:off x="228267" y="4537895"/>
            <a:ext cx="3131208" cy="1145059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n/>
                <a:solidFill>
                  <a:schemeClr val="tx1"/>
                </a:solidFill>
                <a:latin typeface="Seattle Sans [RUS by me]" panose="00000400000000000000" pitchFamily="2" charset="0"/>
              </a:rPr>
              <a:t>Наличие государственных наград и ведомственных знаков отличия Минобороны России</a:t>
            </a:r>
          </a:p>
        </p:txBody>
      </p:sp>
      <p:sp>
        <p:nvSpPr>
          <p:cNvPr id="16" name="Скругленный прямоугольник 15"/>
          <p:cNvSpPr>
            <a:spLocks/>
          </p:cNvSpPr>
          <p:nvPr/>
        </p:nvSpPr>
        <p:spPr>
          <a:xfrm>
            <a:off x="3623860" y="4537894"/>
            <a:ext cx="2654051" cy="1145059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n/>
                <a:solidFill>
                  <a:schemeClr val="tx1"/>
                </a:solidFill>
                <a:latin typeface="Seattle Sans [RUS by me]" panose="00000400000000000000" pitchFamily="2" charset="0"/>
              </a:rPr>
              <a:t>Наличие личной книжки ЮНАРМЕЙЦА</a:t>
            </a:r>
          </a:p>
        </p:txBody>
      </p:sp>
      <p:sp>
        <p:nvSpPr>
          <p:cNvPr id="17" name="Скругленный прямоугольник 16"/>
          <p:cNvSpPr>
            <a:spLocks/>
          </p:cNvSpPr>
          <p:nvPr/>
        </p:nvSpPr>
        <p:spPr>
          <a:xfrm>
            <a:off x="6585690" y="4537895"/>
            <a:ext cx="2462596" cy="1145059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n/>
                <a:solidFill>
                  <a:schemeClr val="tx1"/>
                </a:solidFill>
                <a:latin typeface="Seattle Sans [RUS by me]" panose="00000400000000000000" pitchFamily="2" charset="0"/>
              </a:rPr>
              <a:t>Наличие золотого знака отличия «Готов к труду </a:t>
            </a:r>
            <a:br>
              <a:rPr lang="ru-RU" sz="1600" b="1" dirty="0">
                <a:ln/>
                <a:solidFill>
                  <a:schemeClr val="tx1"/>
                </a:solidFill>
                <a:latin typeface="Seattle Sans [RUS by me]" panose="00000400000000000000" pitchFamily="2" charset="0"/>
              </a:rPr>
            </a:br>
            <a:r>
              <a:rPr lang="ru-RU" sz="1600" b="1" dirty="0">
                <a:ln/>
                <a:solidFill>
                  <a:schemeClr val="tx1"/>
                </a:solidFill>
                <a:latin typeface="Seattle Sans [RUS by me]" panose="00000400000000000000" pitchFamily="2" charset="0"/>
              </a:rPr>
              <a:t>и обороне» (ГТО)</a:t>
            </a:r>
          </a:p>
        </p:txBody>
      </p:sp>
      <p:sp>
        <p:nvSpPr>
          <p:cNvPr id="18" name="Скругленный прямоугольник 17"/>
          <p:cNvSpPr>
            <a:spLocks/>
          </p:cNvSpPr>
          <p:nvPr/>
        </p:nvSpPr>
        <p:spPr>
          <a:xfrm>
            <a:off x="9353393" y="4537896"/>
            <a:ext cx="2462596" cy="1145059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n/>
                <a:solidFill>
                  <a:schemeClr val="tx1"/>
                </a:solidFill>
                <a:latin typeface="Seattle Sans [RUS by me]" panose="00000400000000000000" pitchFamily="2" charset="0"/>
              </a:rPr>
              <a:t>Участие </a:t>
            </a:r>
            <a:br>
              <a:rPr lang="ru-RU" sz="1600" b="1" dirty="0">
                <a:ln/>
                <a:solidFill>
                  <a:schemeClr val="tx1"/>
                </a:solidFill>
                <a:latin typeface="Seattle Sans [RUS by me]" panose="00000400000000000000" pitchFamily="2" charset="0"/>
              </a:rPr>
            </a:br>
            <a:r>
              <a:rPr lang="ru-RU" sz="1600" b="1" dirty="0">
                <a:ln/>
                <a:solidFill>
                  <a:schemeClr val="tx1"/>
                </a:solidFill>
                <a:latin typeface="Seattle Sans [RUS by me]" panose="00000400000000000000" pitchFamily="2" charset="0"/>
              </a:rPr>
              <a:t>в волонтерской деятельности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6" t="1794" r="1847" b="2551"/>
          <a:stretch/>
        </p:blipFill>
        <p:spPr>
          <a:xfrm>
            <a:off x="9429730" y="1076239"/>
            <a:ext cx="2309922" cy="32735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882" y="1796826"/>
            <a:ext cx="2644211" cy="2333127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45"/>
          <a:stretch/>
        </p:blipFill>
        <p:spPr>
          <a:xfrm>
            <a:off x="3877497" y="1100974"/>
            <a:ext cx="2146776" cy="32240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47333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0" y="156724"/>
            <a:ext cx="121920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Franklin Gothic Demi Cond" pitchFamily="34" charset="0"/>
              </a:rPr>
              <a:t>Поступление </a:t>
            </a:r>
            <a:r>
              <a:rPr lang="ru-RU" sz="2800" dirty="0">
                <a:solidFill>
                  <a:schemeClr val="accent1">
                    <a:lumMod val="20000"/>
                    <a:lumOff val="80000"/>
                  </a:schemeClr>
                </a:solidFill>
                <a:latin typeface="Franklin Gothic Demi Cond" pitchFamily="34" charset="0"/>
              </a:rPr>
              <a:t>в рамках </a:t>
            </a: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Franklin Gothic Demi Cond" pitchFamily="34" charset="0"/>
              </a:rPr>
              <a:t>квот</a:t>
            </a:r>
            <a:endParaRPr lang="ru-RU" sz="2800" dirty="0">
              <a:solidFill>
                <a:schemeClr val="accent1">
                  <a:lumMod val="20000"/>
                  <a:lumOff val="80000"/>
                </a:schemeClr>
              </a:solidFill>
              <a:latin typeface="Franklin Gothic Demi Cond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1221" y="6374441"/>
            <a:ext cx="509539" cy="444044"/>
          </a:xfrm>
          <a:prstGeom prst="rect">
            <a:avLst/>
          </a:prstGeom>
          <a:effectLst>
            <a:glow rad="152400">
              <a:schemeClr val="accent1">
                <a:alpha val="21000"/>
              </a:schemeClr>
            </a:glo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561220" y="6374442"/>
            <a:ext cx="509539" cy="444044"/>
          </a:xfrm>
        </p:spPr>
        <p:txBody>
          <a:bodyPr/>
          <a:lstStyle/>
          <a:p>
            <a:pPr algn="ctr"/>
            <a:fld id="{F9BA2703-0EC3-457A-9946-013C4D6DA5E1}" type="slidenum">
              <a:rPr lang="ru-RU" sz="2000">
                <a:solidFill>
                  <a:srgbClr val="5B9BD5">
                    <a:lumMod val="20000"/>
                    <a:lumOff val="80000"/>
                  </a:srgbClr>
                </a:solidFill>
                <a:latin typeface="Bookman Old Style" panose="02050604050505020204" pitchFamily="18" charset="0"/>
              </a:rPr>
              <a:pPr algn="ctr"/>
              <a:t>22</a:t>
            </a:fld>
            <a:endParaRPr lang="ru-RU" sz="2000" dirty="0">
              <a:solidFill>
                <a:srgbClr val="5B9BD5">
                  <a:lumMod val="20000"/>
                  <a:lumOff val="80000"/>
                </a:srgb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11" name="Скругленный прямоугольник 10"/>
          <p:cNvSpPr>
            <a:spLocks/>
          </p:cNvSpPr>
          <p:nvPr/>
        </p:nvSpPr>
        <p:spPr>
          <a:xfrm>
            <a:off x="68366" y="970315"/>
            <a:ext cx="12002393" cy="228271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420" y="2046985"/>
            <a:ext cx="267550" cy="26638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420" y="2364646"/>
            <a:ext cx="267550" cy="26638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972" y="2661894"/>
            <a:ext cx="267550" cy="26638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93106" y="1006257"/>
            <a:ext cx="11168114" cy="2246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indent="447675" algn="just"/>
            <a:r>
              <a:rPr lang="ru-RU" sz="2000" b="1" dirty="0">
                <a:ln/>
                <a:latin typeface="Seattle Sans [RUS by me]" panose="00000400000000000000" pitchFamily="2" charset="0"/>
              </a:rPr>
              <a:t>Конкурс проводится раздельно по каждой военной специальности (специализации) в соответствии с расчетом набора.</a:t>
            </a:r>
          </a:p>
          <a:p>
            <a:pPr indent="447675" algn="just"/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Раздельно</a:t>
            </a:r>
            <a:r>
              <a:rPr lang="ru-RU" sz="2000" b="1" dirty="0">
                <a:ln/>
                <a:latin typeface="Seattle Sans [RUS by me]" panose="00000400000000000000" pitchFamily="2" charset="0"/>
              </a:rPr>
              <a:t>:</a:t>
            </a:r>
          </a:p>
          <a:p>
            <a:pPr indent="447675" algn="just"/>
            <a:r>
              <a:rPr lang="ru-RU" sz="2000" b="1" dirty="0">
                <a:ln/>
                <a:latin typeface="Seattle Sans [RUS by me]" panose="00000400000000000000" pitchFamily="2" charset="0"/>
              </a:rPr>
              <a:t>на места в пределах установленной квоты;</a:t>
            </a:r>
          </a:p>
          <a:p>
            <a:pPr indent="447675" algn="just"/>
            <a:r>
              <a:rPr lang="ru-RU" sz="2000" b="1" dirty="0">
                <a:ln/>
                <a:latin typeface="Seattle Sans [RUS by me]" panose="00000400000000000000" pitchFamily="2" charset="0"/>
              </a:rPr>
              <a:t>на места в пределах отдельной квоты;</a:t>
            </a:r>
          </a:p>
          <a:p>
            <a:pPr indent="447675" algn="just"/>
            <a:r>
              <a:rPr lang="ru-RU" sz="2000" b="1" dirty="0">
                <a:ln/>
                <a:latin typeface="Seattle Sans [RUS by me]" panose="00000400000000000000" pitchFamily="2" charset="0"/>
              </a:rPr>
              <a:t>на места в рамках контрольных цифр за вычетом мест в пределах  установленной и отдельной </a:t>
            </a:r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квот</a:t>
            </a:r>
            <a:endParaRPr lang="ru-RU" sz="2000" b="1" dirty="0">
              <a:ln/>
              <a:latin typeface="Seattle Sans [RUS by me]" panose="00000400000000000000" pitchFamily="2" charset="0"/>
            </a:endParaRPr>
          </a:p>
        </p:txBody>
      </p:sp>
      <p:graphicFrame>
        <p:nvGraphicFramePr>
          <p:cNvPr id="18" name="Group 4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8812389"/>
              </p:ext>
            </p:extLst>
          </p:nvPr>
        </p:nvGraphicFramePr>
        <p:xfrm>
          <a:off x="255762" y="3377822"/>
          <a:ext cx="11560227" cy="2727571"/>
        </p:xfrm>
        <a:graphic>
          <a:graphicData uri="http://schemas.openxmlformats.org/drawingml/2006/table">
            <a:tbl>
              <a:tblPr/>
              <a:tblGrid>
                <a:gridCol w="35043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558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81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Установленная квота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E4EEF8">
                            <a:shade val="30000"/>
                            <a:satMod val="115000"/>
                          </a:srgbClr>
                        </a:gs>
                        <a:gs pos="50000">
                          <a:srgbClr val="E4EEF8">
                            <a:shade val="67500"/>
                            <a:satMod val="115000"/>
                          </a:srgbClr>
                        </a:gs>
                        <a:gs pos="100000">
                          <a:srgbClr val="E4EEF8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Отдельная квота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E4EEF8">
                            <a:shade val="30000"/>
                            <a:satMod val="115000"/>
                          </a:srgbClr>
                        </a:gs>
                        <a:gs pos="50000">
                          <a:srgbClr val="E4EEF8">
                            <a:shade val="67500"/>
                            <a:satMod val="115000"/>
                          </a:srgbClr>
                        </a:gs>
                        <a:gs pos="100000">
                          <a:srgbClr val="E4EEF8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4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ln/>
                          <a:solidFill>
                            <a:schemeClr val="tx1"/>
                          </a:solidFill>
                          <a:latin typeface="Seattle Sans [RUS by me]" panose="00000400000000000000" pitchFamily="2" charset="0"/>
                          <a:ea typeface="+mn-ea"/>
                          <a:cs typeface="+mn-cs"/>
                        </a:rPr>
                        <a:t>дети-сироты</a:t>
                      </a:r>
                      <a:endParaRPr lang="ru-RU" sz="1800" b="1" kern="1200" dirty="0">
                        <a:ln/>
                        <a:solidFill>
                          <a:schemeClr val="tx1"/>
                        </a:solidFill>
                        <a:latin typeface="Seattle Sans [RUS by me]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b="1" dirty="0" smtClean="0">
                          <a:ln/>
                          <a:latin typeface="Seattle Sans [RUS by me]" panose="00000400000000000000" pitchFamily="2" charset="0"/>
                        </a:rPr>
                        <a:t>Герои Российской Федерации, </a:t>
                      </a:r>
                      <a:br>
                        <a:rPr lang="ru-RU" sz="1800" b="1" dirty="0" smtClean="0">
                          <a:ln/>
                          <a:latin typeface="Seattle Sans [RUS by me]" panose="00000400000000000000" pitchFamily="2" charset="0"/>
                        </a:rPr>
                      </a:br>
                      <a:r>
                        <a:rPr lang="ru-RU" sz="1800" b="1" dirty="0" smtClean="0">
                          <a:ln/>
                          <a:latin typeface="Seattle Sans [RUS by me]" panose="00000400000000000000" pitchFamily="2" charset="0"/>
                        </a:rPr>
                        <a:t>лица, награжденные тремя орденами Мужества 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09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ln/>
                          <a:solidFill>
                            <a:schemeClr val="tx1"/>
                          </a:solidFill>
                          <a:latin typeface="Seattle Sans [RUS by me]" panose="00000400000000000000" pitchFamily="2" charset="0"/>
                          <a:ea typeface="+mn-ea"/>
                          <a:cs typeface="+mn-cs"/>
                        </a:rPr>
                        <a:t>ветераны боевых действий</a:t>
                      </a:r>
                      <a:endParaRPr lang="ru-RU" sz="1800" b="1" kern="1200" dirty="0">
                        <a:ln/>
                        <a:solidFill>
                          <a:schemeClr val="tx1"/>
                        </a:solidFill>
                        <a:latin typeface="Seattle Sans [RUS by me]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b="1" dirty="0" smtClean="0">
                          <a:ln/>
                          <a:latin typeface="Seattle Sans [RUS by me]" panose="00000400000000000000" pitchFamily="2" charset="0"/>
                        </a:rPr>
                        <a:t>участники СВО и их дети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790529769"/>
                  </a:ext>
                </a:extLst>
              </a:tr>
              <a:tr h="6202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cap="none" spc="-5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b="1" dirty="0" smtClean="0">
                          <a:ln/>
                          <a:latin typeface="Seattle Sans [RUS by me]" panose="00000400000000000000" pitchFamily="2" charset="0"/>
                        </a:rPr>
                        <a:t>дети участников боевых действий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776200934"/>
                  </a:ext>
                </a:extLst>
              </a:tr>
              <a:tr h="4309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cap="none" spc="-5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ru-RU" sz="1800" b="1" dirty="0" smtClean="0">
                          <a:ln/>
                          <a:latin typeface="Seattle Sans [RUS by me]" panose="00000400000000000000" pitchFamily="2" charset="0"/>
                        </a:rPr>
                        <a:t>дети медицинских работников, умерших в результате инфицирования новой </a:t>
                      </a:r>
                      <a:r>
                        <a:rPr lang="ru-RU" sz="1800" b="1" dirty="0" err="1" smtClean="0">
                          <a:ln/>
                          <a:latin typeface="Seattle Sans [RUS by me]" panose="00000400000000000000" pitchFamily="2" charset="0"/>
                        </a:rPr>
                        <a:t>коронавирусной</a:t>
                      </a:r>
                      <a:r>
                        <a:rPr lang="ru-RU" sz="1800" b="1" dirty="0" smtClean="0">
                          <a:ln/>
                          <a:latin typeface="Seattle Sans [RUS by me]" panose="00000400000000000000" pitchFamily="2" charset="0"/>
                        </a:rPr>
                        <a:t> инфекцией (COVID-19)</a:t>
                      </a:r>
                    </a:p>
                  </a:txBody>
                  <a:tcPr marL="91441" marR="91441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96E2EA">
                            <a:tint val="66000"/>
                            <a:satMod val="160000"/>
                          </a:srgbClr>
                        </a:gs>
                        <a:gs pos="50000">
                          <a:srgbClr val="96E2EA">
                            <a:tint val="44500"/>
                            <a:satMod val="160000"/>
                          </a:srgbClr>
                        </a:gs>
                        <a:gs pos="100000">
                          <a:srgbClr val="96E2EA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8550272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828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0" y="156724"/>
            <a:ext cx="121920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Franklin Gothic Demi Cond" pitchFamily="34" charset="0"/>
              </a:rPr>
              <a:t>Условия проживания курсантов</a:t>
            </a:r>
            <a:endParaRPr lang="ru-RU" sz="2800" dirty="0">
              <a:solidFill>
                <a:schemeClr val="accent1">
                  <a:lumMod val="20000"/>
                  <a:lumOff val="80000"/>
                </a:schemeClr>
              </a:solidFill>
              <a:latin typeface="Franklin Gothic Demi Cond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1221" y="6374441"/>
            <a:ext cx="509539" cy="444044"/>
          </a:xfrm>
          <a:prstGeom prst="rect">
            <a:avLst/>
          </a:prstGeom>
          <a:effectLst>
            <a:glow rad="152400">
              <a:schemeClr val="accent1">
                <a:alpha val="21000"/>
              </a:schemeClr>
            </a:glo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561220" y="6374442"/>
            <a:ext cx="509539" cy="444044"/>
          </a:xfrm>
        </p:spPr>
        <p:txBody>
          <a:bodyPr/>
          <a:lstStyle/>
          <a:p>
            <a:pPr algn="ctr"/>
            <a:fld id="{F9BA2703-0EC3-457A-9946-013C4D6DA5E1}" type="slidenum">
              <a:rPr lang="ru-RU" sz="2000">
                <a:solidFill>
                  <a:srgbClr val="5B9BD5">
                    <a:lumMod val="20000"/>
                    <a:lumOff val="80000"/>
                  </a:srgbClr>
                </a:solidFill>
                <a:latin typeface="Bookman Old Style" panose="02050604050505020204" pitchFamily="18" charset="0"/>
              </a:rPr>
              <a:pPr algn="ctr"/>
              <a:t>23</a:t>
            </a:fld>
            <a:endParaRPr lang="ru-RU" sz="2000" dirty="0">
              <a:solidFill>
                <a:srgbClr val="5B9BD5">
                  <a:lumMod val="20000"/>
                  <a:lumOff val="80000"/>
                </a:srgb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5" name="Picture 2" descr="P901006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08"/>
          <a:stretch>
            <a:fillRect/>
          </a:stretch>
        </p:blipFill>
        <p:spPr bwMode="auto">
          <a:xfrm>
            <a:off x="155233" y="1784786"/>
            <a:ext cx="2592000" cy="18509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47" y="2995284"/>
            <a:ext cx="2592000" cy="18509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887" y="1784786"/>
            <a:ext cx="2592000" cy="18495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Объект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2" t="6271" r="5914"/>
          <a:stretch>
            <a:fillRect/>
          </a:stretch>
        </p:blipFill>
        <p:spPr bwMode="auto">
          <a:xfrm>
            <a:off x="3581406" y="1784786"/>
            <a:ext cx="2592000" cy="18016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Гуль АП\Desktop\Рисунок2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1"/>
          <a:stretch/>
        </p:blipFill>
        <p:spPr bwMode="auto">
          <a:xfrm>
            <a:off x="8577681" y="2924323"/>
            <a:ext cx="2592000" cy="18403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Гуль АП\Desktop\Рисунок1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85"/>
          <a:stretch/>
        </p:blipFill>
        <p:spPr bwMode="auto">
          <a:xfrm>
            <a:off x="9484967" y="4251997"/>
            <a:ext cx="2592000" cy="18403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4" descr="I:\Общежитие северная\IMG-20170128-WA0003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05"/>
          <a:stretch>
            <a:fillRect/>
          </a:stretch>
        </p:blipFill>
        <p:spPr bwMode="auto">
          <a:xfrm>
            <a:off x="4326378" y="2995284"/>
            <a:ext cx="2592000" cy="17954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7" t="-23" r="227" b="4221"/>
          <a:stretch>
            <a:fillRect/>
          </a:stretch>
        </p:blipFill>
        <p:spPr bwMode="auto">
          <a:xfrm>
            <a:off x="5161422" y="4392067"/>
            <a:ext cx="2592000" cy="18016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Скругленный прямоугольник 13"/>
          <p:cNvSpPr>
            <a:spLocks/>
          </p:cNvSpPr>
          <p:nvPr/>
        </p:nvSpPr>
        <p:spPr>
          <a:xfrm>
            <a:off x="154812" y="940755"/>
            <a:ext cx="3290128" cy="76944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2911" y="921705"/>
            <a:ext cx="321704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200" b="1" dirty="0" smtClean="0">
                <a:ln/>
                <a:latin typeface="Seattle Sans [RUS by me]" panose="00000400000000000000" pitchFamily="2" charset="0"/>
              </a:rPr>
              <a:t>1 курс – </a:t>
            </a:r>
            <a:r>
              <a:rPr lang="ru-RU" sz="2200" b="1" dirty="0" smtClean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общежитие </a:t>
            </a:r>
            <a:br>
              <a:rPr lang="ru-RU" sz="2200" b="1" dirty="0" smtClean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</a:br>
            <a:r>
              <a:rPr lang="ru-RU" sz="2200" b="1" dirty="0" smtClean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казарменного типа</a:t>
            </a:r>
            <a:endParaRPr lang="ru-RU" sz="2200" b="1" dirty="0">
              <a:ln/>
              <a:solidFill>
                <a:srgbClr val="C00000"/>
              </a:solidFill>
              <a:latin typeface="Seattle Sans [RUS by me]" panose="00000400000000000000" pitchFamily="2" charset="0"/>
            </a:endParaRPr>
          </a:p>
        </p:txBody>
      </p:sp>
      <p:sp>
        <p:nvSpPr>
          <p:cNvPr id="18" name="Скругленный прямоугольник 17"/>
          <p:cNvSpPr>
            <a:spLocks/>
          </p:cNvSpPr>
          <p:nvPr/>
        </p:nvSpPr>
        <p:spPr>
          <a:xfrm>
            <a:off x="3581405" y="940755"/>
            <a:ext cx="4172017" cy="76944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19505" y="921705"/>
            <a:ext cx="3943346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200" b="1" dirty="0" smtClean="0">
                <a:ln/>
                <a:latin typeface="Seattle Sans [RUS by me]" panose="00000400000000000000" pitchFamily="2" charset="0"/>
              </a:rPr>
              <a:t>2-5 курс – </a:t>
            </a:r>
            <a:r>
              <a:rPr lang="ru-RU" sz="2200" b="1" dirty="0" smtClean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общежитие </a:t>
            </a:r>
            <a:br>
              <a:rPr lang="ru-RU" sz="2200" b="1" dirty="0" smtClean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</a:br>
            <a:r>
              <a:rPr lang="ru-RU" sz="2200" b="1" dirty="0" smtClean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комнатного типа</a:t>
            </a:r>
            <a:endParaRPr lang="ru-RU" sz="2200" b="1" dirty="0">
              <a:ln/>
              <a:solidFill>
                <a:srgbClr val="C00000"/>
              </a:solidFill>
              <a:latin typeface="Seattle Sans [RUS by me]" panose="00000400000000000000" pitchFamily="2" charset="0"/>
            </a:endParaRPr>
          </a:p>
        </p:txBody>
      </p:sp>
      <p:sp>
        <p:nvSpPr>
          <p:cNvPr id="20" name="Скругленный прямоугольник 19"/>
          <p:cNvSpPr>
            <a:spLocks/>
          </p:cNvSpPr>
          <p:nvPr/>
        </p:nvSpPr>
        <p:spPr>
          <a:xfrm>
            <a:off x="7889887" y="940755"/>
            <a:ext cx="4172017" cy="76944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834252" y="938797"/>
            <a:ext cx="4270381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200" b="1" dirty="0" smtClean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Завершение реконструкции жилого дома</a:t>
            </a:r>
            <a:endParaRPr lang="ru-RU" sz="2200" b="1" dirty="0">
              <a:ln/>
              <a:solidFill>
                <a:srgbClr val="C00000"/>
              </a:solidFill>
              <a:latin typeface="Seattle Sans [RUS by me]" panose="00000400000000000000" pitchFamily="2" charset="0"/>
            </a:endParaRPr>
          </a:p>
        </p:txBody>
      </p:sp>
      <p:pic>
        <p:nvPicPr>
          <p:cNvPr id="22" name="Picture 2" descr="J:\untitled folder 2\48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333" y="4341991"/>
            <a:ext cx="2592000" cy="18517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6031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0" y="156724"/>
            <a:ext cx="121920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Franklin Gothic Demi Cond" pitchFamily="34" charset="0"/>
              </a:rPr>
              <a:t>Денежное довольствие курсантов</a:t>
            </a:r>
            <a:endParaRPr lang="ru-RU" sz="2800" dirty="0">
              <a:solidFill>
                <a:schemeClr val="accent1">
                  <a:lumMod val="20000"/>
                  <a:lumOff val="80000"/>
                </a:schemeClr>
              </a:solidFill>
              <a:latin typeface="Franklin Gothic Demi Cond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1221" y="6374441"/>
            <a:ext cx="509539" cy="444044"/>
          </a:xfrm>
          <a:prstGeom prst="rect">
            <a:avLst/>
          </a:prstGeom>
          <a:effectLst>
            <a:glow rad="152400">
              <a:schemeClr val="accent1">
                <a:alpha val="21000"/>
              </a:schemeClr>
            </a:glo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561220" y="6374442"/>
            <a:ext cx="509539" cy="444044"/>
          </a:xfrm>
        </p:spPr>
        <p:txBody>
          <a:bodyPr/>
          <a:lstStyle/>
          <a:p>
            <a:pPr algn="ctr"/>
            <a:fld id="{F9BA2703-0EC3-457A-9946-013C4D6DA5E1}" type="slidenum">
              <a:rPr lang="ru-RU" sz="2000">
                <a:solidFill>
                  <a:srgbClr val="5B9BD5">
                    <a:lumMod val="20000"/>
                    <a:lumOff val="80000"/>
                  </a:srgbClr>
                </a:solidFill>
                <a:latin typeface="Bookman Old Style" panose="02050604050505020204" pitchFamily="18" charset="0"/>
              </a:rPr>
              <a:pPr algn="ctr"/>
              <a:t>24</a:t>
            </a:fld>
            <a:endParaRPr lang="ru-RU" sz="2000" dirty="0">
              <a:solidFill>
                <a:srgbClr val="5B9BD5">
                  <a:lumMod val="20000"/>
                  <a:lumOff val="80000"/>
                </a:srgb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21" name="Скругленный прямоугольник 20"/>
          <p:cNvSpPr>
            <a:spLocks/>
          </p:cNvSpPr>
          <p:nvPr/>
        </p:nvSpPr>
        <p:spPr>
          <a:xfrm>
            <a:off x="133350" y="947671"/>
            <a:ext cx="11937409" cy="61532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09551" y="1016195"/>
            <a:ext cx="11734800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indent="447675"/>
            <a:r>
              <a:rPr lang="ru-RU" sz="2400" b="1" dirty="0">
                <a:ln/>
                <a:latin typeface="Seattle Sans [RUS by me]" panose="00000400000000000000" pitchFamily="2" charset="0"/>
              </a:rPr>
              <a:t>Курсанты 1 курса (военнослужащие по призыву) – </a:t>
            </a:r>
            <a:r>
              <a:rPr lang="ru-RU" sz="2400" b="1" dirty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2 563 </a:t>
            </a:r>
            <a:r>
              <a:rPr lang="ru-RU" sz="2400" b="1" dirty="0">
                <a:ln/>
                <a:latin typeface="Seattle Sans [RUS by me]" panose="00000400000000000000" pitchFamily="2" charset="0"/>
              </a:rPr>
              <a:t>рубля</a:t>
            </a:r>
            <a:endParaRPr lang="ru-RU" sz="2400" b="1" dirty="0">
              <a:ln/>
              <a:solidFill>
                <a:srgbClr val="FF0000"/>
              </a:solidFill>
              <a:latin typeface="Seattle Sans [RUS by me]" panose="00000400000000000000" pitchFamily="2" charset="0"/>
            </a:endParaRPr>
          </a:p>
        </p:txBody>
      </p:sp>
      <p:sp>
        <p:nvSpPr>
          <p:cNvPr id="23" name="Скругленный прямоугольник 22"/>
          <p:cNvSpPr>
            <a:spLocks/>
          </p:cNvSpPr>
          <p:nvPr/>
        </p:nvSpPr>
        <p:spPr>
          <a:xfrm>
            <a:off x="133350" y="2510076"/>
            <a:ext cx="11937409" cy="2736633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71475" y="2569053"/>
            <a:ext cx="11306175" cy="26776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indent="447675"/>
            <a:r>
              <a:rPr lang="ru-RU" sz="2400" b="1" dirty="0">
                <a:ln/>
                <a:latin typeface="Seattle Sans [RUS by me]" panose="00000400000000000000" pitchFamily="2" charset="0"/>
              </a:rPr>
              <a:t>Оклада по воинскому званию – </a:t>
            </a:r>
            <a:r>
              <a:rPr lang="ru-RU" sz="2400" b="1" dirty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6 659 </a:t>
            </a:r>
            <a:r>
              <a:rPr lang="ru-RU" sz="2400" b="1" dirty="0">
                <a:ln/>
                <a:latin typeface="Seattle Sans [RUS by me]" panose="00000400000000000000" pitchFamily="2" charset="0"/>
              </a:rPr>
              <a:t>рублей</a:t>
            </a:r>
          </a:p>
          <a:p>
            <a:pPr indent="447675"/>
            <a:r>
              <a:rPr lang="ru-RU" sz="2400" b="1" dirty="0">
                <a:ln/>
                <a:latin typeface="Seattle Sans [RUS by me]" panose="00000400000000000000" pitchFamily="2" charset="0"/>
              </a:rPr>
              <a:t>Оклада по воинской должности – </a:t>
            </a:r>
            <a:r>
              <a:rPr lang="ru-RU" sz="2400" b="1" dirty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9 323 </a:t>
            </a:r>
            <a:r>
              <a:rPr lang="ru-RU" sz="2400" b="1" dirty="0">
                <a:ln/>
                <a:latin typeface="Seattle Sans [RUS by me]" panose="00000400000000000000" pitchFamily="2" charset="0"/>
              </a:rPr>
              <a:t>рубля</a:t>
            </a:r>
          </a:p>
          <a:p>
            <a:pPr indent="447675"/>
            <a:r>
              <a:rPr lang="ru-RU" sz="2400" b="1" dirty="0">
                <a:ln/>
                <a:latin typeface="Seattle Sans [RUS by me]" panose="00000400000000000000" pitchFamily="2" charset="0"/>
              </a:rPr>
              <a:t>Ежемесячной надбавки за выслугу лет – </a:t>
            </a:r>
            <a:r>
              <a:rPr lang="ru-RU" sz="2400" b="1" dirty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1 598 </a:t>
            </a:r>
            <a:r>
              <a:rPr lang="ru-RU" sz="2400" b="1" dirty="0">
                <a:ln/>
                <a:latin typeface="Seattle Sans [RUS by me]" panose="00000400000000000000" pitchFamily="2" charset="0"/>
              </a:rPr>
              <a:t>рублей</a:t>
            </a:r>
          </a:p>
          <a:p>
            <a:pPr indent="447675"/>
            <a:r>
              <a:rPr lang="ru-RU" sz="2400" b="1" dirty="0">
                <a:ln/>
                <a:latin typeface="Seattle Sans [RUS by me]" panose="00000400000000000000" pitchFamily="2" charset="0"/>
              </a:rPr>
              <a:t>Ежемесячной надбавки за квалификационный уровень физической подготовленности – </a:t>
            </a:r>
            <a:r>
              <a:rPr lang="ru-RU" sz="2400" b="1" dirty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6 526 </a:t>
            </a:r>
            <a:r>
              <a:rPr lang="ru-RU" sz="2400" b="1" dirty="0">
                <a:ln/>
                <a:latin typeface="Seattle Sans [RUS by me]" panose="00000400000000000000" pitchFamily="2" charset="0"/>
              </a:rPr>
              <a:t>рублей</a:t>
            </a:r>
          </a:p>
          <a:p>
            <a:pPr indent="447675"/>
            <a:r>
              <a:rPr lang="ru-RU" sz="2400" b="1" dirty="0">
                <a:ln/>
                <a:latin typeface="Seattle Sans [RUS by me]" panose="00000400000000000000" pitchFamily="2" charset="0"/>
              </a:rPr>
              <a:t>Премии за добросовестное и эффективное исполнение должностных обязанностей (в зависимости от успеваемости) – </a:t>
            </a:r>
            <a:r>
              <a:rPr lang="ru-RU" sz="2400" b="1" dirty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3 995 </a:t>
            </a:r>
            <a:r>
              <a:rPr lang="ru-RU" sz="2400" b="1" dirty="0">
                <a:ln/>
                <a:latin typeface="Seattle Sans [RUS by me]" panose="00000400000000000000" pitchFamily="2" charset="0"/>
              </a:rPr>
              <a:t>рублей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674" y="2637880"/>
            <a:ext cx="311703" cy="310346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673" y="3028507"/>
            <a:ext cx="311703" cy="310346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220" y="3409923"/>
            <a:ext cx="311703" cy="310346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80" y="3791727"/>
            <a:ext cx="311703" cy="310346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80" y="4518478"/>
            <a:ext cx="311703" cy="310346"/>
          </a:xfrm>
          <a:prstGeom prst="rect">
            <a:avLst/>
          </a:prstGeom>
        </p:spPr>
      </p:pic>
      <p:sp>
        <p:nvSpPr>
          <p:cNvPr id="30" name="Скругленный прямоугольник 29"/>
          <p:cNvSpPr>
            <a:spLocks/>
          </p:cNvSpPr>
          <p:nvPr/>
        </p:nvSpPr>
        <p:spPr>
          <a:xfrm>
            <a:off x="133350" y="1623861"/>
            <a:ext cx="11937409" cy="86142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09551" y="1644760"/>
            <a:ext cx="12102094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indent="447675"/>
            <a:r>
              <a:rPr lang="ru-RU" sz="2400" b="1" spc="-100" dirty="0">
                <a:ln/>
                <a:latin typeface="Seattle Sans [RUS by me]" panose="00000400000000000000" pitchFamily="2" charset="0"/>
              </a:rPr>
              <a:t>Курсанты 2-5 курса (после заключения контракта) – </a:t>
            </a:r>
            <a:r>
              <a:rPr lang="ru-RU" sz="2400" b="1" spc="-100" dirty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от 15 900 </a:t>
            </a:r>
            <a:r>
              <a:rPr lang="ru-RU" sz="2400" b="1" spc="-100" dirty="0">
                <a:ln/>
                <a:latin typeface="Seattle Sans [RUS by me]" panose="00000400000000000000" pitchFamily="2" charset="0"/>
              </a:rPr>
              <a:t>рублей, </a:t>
            </a:r>
          </a:p>
          <a:p>
            <a:pPr indent="447675"/>
            <a:r>
              <a:rPr lang="ru-RU" sz="2400" b="1" dirty="0">
                <a:ln/>
                <a:latin typeface="Seattle Sans [RUS by me]" panose="00000400000000000000" pitchFamily="2" charset="0"/>
              </a:rPr>
              <a:t>которое складывается из:</a:t>
            </a:r>
            <a:endParaRPr lang="ru-RU" sz="2400" b="1" dirty="0">
              <a:ln/>
              <a:solidFill>
                <a:srgbClr val="FF0000"/>
              </a:solidFill>
              <a:latin typeface="Seattle Sans [RUS by me]" panose="00000400000000000000" pitchFamily="2" charset="0"/>
            </a:endParaRPr>
          </a:p>
        </p:txBody>
      </p:sp>
      <p:sp>
        <p:nvSpPr>
          <p:cNvPr id="32" name="Скругленный прямоугольник 31"/>
          <p:cNvSpPr>
            <a:spLocks/>
          </p:cNvSpPr>
          <p:nvPr/>
        </p:nvSpPr>
        <p:spPr>
          <a:xfrm>
            <a:off x="133350" y="5291702"/>
            <a:ext cx="11937409" cy="86142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09550" y="5312601"/>
            <a:ext cx="11982449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indent="447675"/>
            <a:r>
              <a:rPr lang="ru-RU" sz="2400" b="1" spc="-150" dirty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Наиболее одаренным курсантам </a:t>
            </a:r>
            <a:r>
              <a:rPr lang="ru-RU" sz="2400" b="1" spc="-150" dirty="0">
                <a:ln/>
                <a:latin typeface="Seattle Sans [RUS by me]" panose="00000400000000000000" pitchFamily="2" charset="0"/>
              </a:rPr>
              <a:t>выплачиваются государственные (именные) </a:t>
            </a:r>
            <a:r>
              <a:rPr lang="ru-RU" sz="2400" b="1" dirty="0">
                <a:ln/>
                <a:latin typeface="Seattle Sans [RUS by me]" panose="00000400000000000000" pitchFamily="2" charset="0"/>
              </a:rPr>
              <a:t>стипендии Президента РФ, Правительства РФ, Министра обороны РФ</a:t>
            </a:r>
            <a:endParaRPr lang="ru-RU" sz="2400" b="1" dirty="0">
              <a:ln/>
              <a:solidFill>
                <a:srgbClr val="FF0000"/>
              </a:solidFill>
              <a:latin typeface="Seattle Sans [RUS by me]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784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0" y="156724"/>
            <a:ext cx="121920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Franklin Gothic Demi Cond" pitchFamily="34" charset="0"/>
              </a:rPr>
              <a:t>Олимпиады и спортивная жизнь курсантов</a:t>
            </a:r>
            <a:endParaRPr lang="ru-RU" sz="2800" dirty="0">
              <a:solidFill>
                <a:schemeClr val="accent1">
                  <a:lumMod val="20000"/>
                  <a:lumOff val="80000"/>
                </a:schemeClr>
              </a:solidFill>
              <a:latin typeface="Franklin Gothic Demi Cond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1221" y="6374441"/>
            <a:ext cx="509539" cy="444044"/>
          </a:xfrm>
          <a:prstGeom prst="rect">
            <a:avLst/>
          </a:prstGeom>
          <a:effectLst>
            <a:glow rad="152400">
              <a:schemeClr val="accent1">
                <a:alpha val="21000"/>
              </a:schemeClr>
            </a:glo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561220" y="6374442"/>
            <a:ext cx="509539" cy="444044"/>
          </a:xfrm>
        </p:spPr>
        <p:txBody>
          <a:bodyPr/>
          <a:lstStyle/>
          <a:p>
            <a:pPr algn="ctr"/>
            <a:fld id="{F9BA2703-0EC3-457A-9946-013C4D6DA5E1}" type="slidenum">
              <a:rPr lang="ru-RU" sz="2000">
                <a:solidFill>
                  <a:srgbClr val="5B9BD5">
                    <a:lumMod val="20000"/>
                    <a:lumOff val="80000"/>
                  </a:srgbClr>
                </a:solidFill>
                <a:latin typeface="Bookman Old Style" panose="02050604050505020204" pitchFamily="18" charset="0"/>
              </a:rPr>
              <a:pPr algn="ctr"/>
              <a:t>25</a:t>
            </a:fld>
            <a:endParaRPr lang="ru-RU" sz="2000" dirty="0">
              <a:solidFill>
                <a:srgbClr val="5B9BD5">
                  <a:lumMod val="20000"/>
                  <a:lumOff val="80000"/>
                </a:srgb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5" name="Скругленный прямоугольник 4"/>
          <p:cNvSpPr>
            <a:spLocks/>
          </p:cNvSpPr>
          <p:nvPr/>
        </p:nvSpPr>
        <p:spPr>
          <a:xfrm>
            <a:off x="290626" y="1359412"/>
            <a:ext cx="5776799" cy="313567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0999" y="1544394"/>
            <a:ext cx="5581651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indent="447675" algn="just"/>
            <a:r>
              <a:rPr lang="ru-RU" sz="2000" b="1" dirty="0" smtClean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Участие во всероссийских </a:t>
            </a:r>
            <a:br>
              <a:rPr lang="ru-RU" sz="2000" b="1" dirty="0" smtClean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</a:br>
            <a:r>
              <a:rPr lang="ru-RU" sz="2000" b="1" dirty="0" smtClean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и международных олимпиадах</a:t>
            </a:r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:</a:t>
            </a:r>
          </a:p>
          <a:p>
            <a:pPr indent="447675" algn="just"/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Математика;</a:t>
            </a:r>
          </a:p>
          <a:p>
            <a:pPr indent="447675" algn="just"/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Информатика;</a:t>
            </a:r>
          </a:p>
          <a:p>
            <a:pPr indent="447675" algn="just"/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Программирование;</a:t>
            </a:r>
          </a:p>
          <a:p>
            <a:pPr indent="447675" algn="just"/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Физика;</a:t>
            </a:r>
          </a:p>
          <a:p>
            <a:pPr indent="447675" algn="just"/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Иностранные языки;</a:t>
            </a:r>
          </a:p>
          <a:p>
            <a:pPr indent="447675" algn="just"/>
            <a:r>
              <a:rPr lang="ru-RU" sz="2000" b="1" spc="-40" dirty="0" smtClean="0">
                <a:ln/>
                <a:latin typeface="Seattle Sans [RUS by me]" panose="00000400000000000000" pitchFamily="2" charset="0"/>
              </a:rPr>
              <a:t>Военно-профессиональная подготовка</a:t>
            </a:r>
            <a:r>
              <a:rPr lang="en-US" sz="2000" b="1" spc="-40" dirty="0">
                <a:ln/>
                <a:latin typeface="Seattle Sans [RUS by me]" panose="00000400000000000000" pitchFamily="2" charset="0"/>
              </a:rPr>
              <a:t>.</a:t>
            </a:r>
            <a:endParaRPr lang="ru-RU" sz="2000" b="1" spc="-40" dirty="0">
              <a:ln/>
              <a:latin typeface="Seattle Sans [RUS by me]" panose="00000400000000000000" pitchFamily="2" charset="0"/>
            </a:endParaRPr>
          </a:p>
        </p:txBody>
      </p:sp>
      <p:sp>
        <p:nvSpPr>
          <p:cNvPr id="7" name="Скругленный прямоугольник 6"/>
          <p:cNvSpPr>
            <a:spLocks/>
          </p:cNvSpPr>
          <p:nvPr/>
        </p:nvSpPr>
        <p:spPr>
          <a:xfrm>
            <a:off x="6481876" y="1359411"/>
            <a:ext cx="5505563" cy="4357725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72250" y="1519300"/>
            <a:ext cx="5314950" cy="40934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indent="447675" algn="just"/>
            <a:r>
              <a:rPr lang="ru-RU" sz="2000" b="1" dirty="0" smtClean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Участие в ежегодных чемпионатах и спартакиадах</a:t>
            </a:r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:</a:t>
            </a:r>
          </a:p>
          <a:p>
            <a:pPr indent="447675"/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Волейбол;</a:t>
            </a:r>
          </a:p>
          <a:p>
            <a:pPr indent="447675"/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Мини-футбол;</a:t>
            </a:r>
          </a:p>
          <a:p>
            <a:pPr indent="447675"/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Плавание;</a:t>
            </a:r>
          </a:p>
          <a:p>
            <a:pPr indent="447675"/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Рукопашный бой;</a:t>
            </a:r>
          </a:p>
          <a:p>
            <a:pPr indent="447675"/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Самбо;</a:t>
            </a:r>
          </a:p>
          <a:p>
            <a:pPr indent="447675"/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Гиревой спорт;</a:t>
            </a:r>
          </a:p>
          <a:p>
            <a:pPr indent="447675"/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Спортивное ориентирование;</a:t>
            </a:r>
          </a:p>
          <a:p>
            <a:pPr indent="447675"/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Офицерское троеборье;</a:t>
            </a:r>
          </a:p>
          <a:p>
            <a:pPr indent="447675"/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Военное пятиборье;</a:t>
            </a:r>
          </a:p>
          <a:p>
            <a:pPr indent="447675"/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Курсантский бросок;</a:t>
            </a:r>
          </a:p>
          <a:p>
            <a:pPr indent="447675"/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Стрельба из штатного оружия.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9424" y="2198611"/>
            <a:ext cx="241743" cy="24069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9424" y="2512761"/>
            <a:ext cx="241743" cy="24069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9424" y="2831094"/>
            <a:ext cx="241743" cy="24069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9424" y="3125064"/>
            <a:ext cx="241743" cy="24069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3516" y="3422289"/>
            <a:ext cx="241743" cy="24069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3515" y="3717768"/>
            <a:ext cx="241743" cy="24069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3515" y="4031918"/>
            <a:ext cx="241743" cy="24069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3514" y="4348012"/>
            <a:ext cx="241743" cy="24069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3514" y="4643316"/>
            <a:ext cx="241743" cy="24069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3514" y="4946495"/>
            <a:ext cx="241743" cy="24069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3513" y="5234686"/>
            <a:ext cx="241743" cy="24069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881" y="2229124"/>
            <a:ext cx="241743" cy="240691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401" y="2530109"/>
            <a:ext cx="241743" cy="240691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400" y="2831094"/>
            <a:ext cx="241743" cy="240691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398" y="3132079"/>
            <a:ext cx="241743" cy="24069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397" y="3422288"/>
            <a:ext cx="241743" cy="240691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398" y="3733156"/>
            <a:ext cx="241743" cy="24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98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0" y="5798"/>
            <a:ext cx="1219200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Franklin Gothic Demi Cond" pitchFamily="34" charset="0"/>
              </a:rPr>
              <a:t>Получение удостоверений на право управления  </a:t>
            </a:r>
            <a:b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Franklin Gothic Demi Cond" pitchFamily="34" charset="0"/>
              </a:rPr>
            </a:b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Franklin Gothic Demi Cond" pitchFamily="34" charset="0"/>
              </a:rPr>
              <a:t>транспортными средствами и маломерными судами</a:t>
            </a:r>
            <a:endParaRPr lang="ru-RU" sz="2800" dirty="0">
              <a:solidFill>
                <a:schemeClr val="accent1">
                  <a:lumMod val="20000"/>
                  <a:lumOff val="80000"/>
                </a:schemeClr>
              </a:solidFill>
              <a:latin typeface="Franklin Gothic Demi Cond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1221" y="6374441"/>
            <a:ext cx="509539" cy="444044"/>
          </a:xfrm>
          <a:prstGeom prst="rect">
            <a:avLst/>
          </a:prstGeom>
          <a:effectLst>
            <a:glow rad="152400">
              <a:schemeClr val="accent1">
                <a:alpha val="21000"/>
              </a:schemeClr>
            </a:glo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561220" y="6374442"/>
            <a:ext cx="509539" cy="444044"/>
          </a:xfrm>
        </p:spPr>
        <p:txBody>
          <a:bodyPr/>
          <a:lstStyle/>
          <a:p>
            <a:pPr algn="ctr"/>
            <a:fld id="{F9BA2703-0EC3-457A-9946-013C4D6DA5E1}" type="slidenum">
              <a:rPr lang="ru-RU" sz="2000">
                <a:solidFill>
                  <a:srgbClr val="5B9BD5">
                    <a:lumMod val="20000"/>
                    <a:lumOff val="80000"/>
                  </a:srgbClr>
                </a:solidFill>
                <a:latin typeface="Bookman Old Style" panose="02050604050505020204" pitchFamily="18" charset="0"/>
              </a:rPr>
              <a:pPr algn="ctr"/>
              <a:t>26</a:t>
            </a:fld>
            <a:endParaRPr lang="ru-RU" sz="2000" dirty="0">
              <a:solidFill>
                <a:srgbClr val="5B9BD5">
                  <a:lumMod val="20000"/>
                  <a:lumOff val="80000"/>
                </a:srgb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057275"/>
            <a:ext cx="2867025" cy="17459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3734" y="1057274"/>
            <a:ext cx="2867025" cy="17459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1595437" y="2534853"/>
            <a:ext cx="292805" cy="160721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18" t="84474" r="40705" b="6842"/>
          <a:stretch/>
        </p:blipFill>
        <p:spPr>
          <a:xfrm>
            <a:off x="2166939" y="2255044"/>
            <a:ext cx="747712" cy="37385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185989" y="2255044"/>
            <a:ext cx="699973" cy="35956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0315575" y="2544378"/>
            <a:ext cx="304800" cy="15119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53" t="84644" r="50676" b="6727"/>
          <a:stretch/>
        </p:blipFill>
        <p:spPr>
          <a:xfrm>
            <a:off x="11210926" y="2248875"/>
            <a:ext cx="704850" cy="371475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11201513" y="2262187"/>
            <a:ext cx="714149" cy="35956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>
            <a:spLocks/>
          </p:cNvSpPr>
          <p:nvPr/>
        </p:nvSpPr>
        <p:spPr>
          <a:xfrm>
            <a:off x="3338626" y="1260511"/>
            <a:ext cx="5693545" cy="149143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01226" y="1360400"/>
            <a:ext cx="5547738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indent="447675"/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Получение ВУ в ГИБДД (курсанты общевойскового отделения):</a:t>
            </a:r>
          </a:p>
          <a:p>
            <a:pPr indent="447675"/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Категория «С, С1» – </a:t>
            </a:r>
            <a:r>
              <a:rPr lang="ru-RU" sz="2000" b="1" dirty="0" smtClean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в 4 семестре</a:t>
            </a:r>
          </a:p>
          <a:p>
            <a:pPr indent="447675"/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Категория «В, В1» – </a:t>
            </a:r>
            <a:r>
              <a:rPr lang="ru-RU" sz="2000" b="1" dirty="0" smtClean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в 5 семестре</a:t>
            </a:r>
            <a:endParaRPr lang="ru-RU" sz="2000" b="1" dirty="0">
              <a:ln/>
              <a:solidFill>
                <a:srgbClr val="C00000"/>
              </a:solidFill>
              <a:latin typeface="Seattle Sans [RUS by me]" panose="00000400000000000000" pitchFamily="2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1874" y="2020708"/>
            <a:ext cx="311703" cy="31034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1874" y="2305348"/>
            <a:ext cx="311703" cy="31034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90" y="3085286"/>
            <a:ext cx="3724668" cy="2642186"/>
          </a:xfrm>
          <a:prstGeom prst="rect">
            <a:avLst/>
          </a:prstGeom>
        </p:spPr>
      </p:pic>
      <p:sp>
        <p:nvSpPr>
          <p:cNvPr id="21" name="Скругленный прямоугольник 20"/>
          <p:cNvSpPr>
            <a:spLocks/>
          </p:cNvSpPr>
          <p:nvPr/>
        </p:nvSpPr>
        <p:spPr>
          <a:xfrm>
            <a:off x="3978827" y="3390900"/>
            <a:ext cx="4786539" cy="1838325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113570" y="3530950"/>
            <a:ext cx="4526230" cy="163121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indent="447675" algn="just"/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Получение удостоверения </a:t>
            </a:r>
            <a:br>
              <a:rPr lang="ru-RU" sz="2000" b="1" dirty="0" smtClean="0">
                <a:ln/>
                <a:latin typeface="Seattle Sans [RUS by me]" panose="00000400000000000000" pitchFamily="2" charset="0"/>
              </a:rPr>
            </a:br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на право управления маломерным судном (курсанты военно-морского отделения) </a:t>
            </a:r>
            <a:br>
              <a:rPr lang="ru-RU" sz="2000" b="1" dirty="0" smtClean="0">
                <a:ln/>
                <a:latin typeface="Seattle Sans [RUS by me]" panose="00000400000000000000" pitchFamily="2" charset="0"/>
              </a:rPr>
            </a:br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в ГИМС – </a:t>
            </a:r>
            <a:r>
              <a:rPr lang="ru-RU" sz="2000" b="1" dirty="0" smtClean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в 4 семестре</a:t>
            </a:r>
          </a:p>
        </p:txBody>
      </p:sp>
      <p:sp>
        <p:nvSpPr>
          <p:cNvPr id="23" name="Скругленный прямоугольник 22"/>
          <p:cNvSpPr>
            <a:spLocks/>
          </p:cNvSpPr>
          <p:nvPr/>
        </p:nvSpPr>
        <p:spPr>
          <a:xfrm>
            <a:off x="8906606" y="3085286"/>
            <a:ext cx="3164154" cy="2776823"/>
          </a:xfrm>
          <a:prstGeom prst="roundRect">
            <a:avLst/>
          </a:prstGeom>
          <a:solidFill>
            <a:srgbClr val="F19375"/>
          </a:soli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898060" y="3172649"/>
            <a:ext cx="3182841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indent="179388" algn="just"/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Во избежание </a:t>
            </a:r>
            <a:r>
              <a:rPr lang="ru-RU" sz="2000" b="1" spc="-90" dirty="0" smtClean="0">
                <a:ln/>
                <a:latin typeface="Seattle Sans [RUS by me]" panose="00000400000000000000" pitchFamily="2" charset="0"/>
              </a:rPr>
              <a:t>гибели и травматизма, </a:t>
            </a:r>
            <a:r>
              <a:rPr lang="ru-RU" sz="2000" b="1" spc="-200" dirty="0" smtClean="0">
                <a:ln/>
                <a:latin typeface="Seattle Sans [RUS by me]" panose="00000400000000000000" pitchFamily="2" charset="0"/>
              </a:rPr>
              <a:t>с учетом недостаточного </a:t>
            </a:r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опыта управления ТС, водительские </a:t>
            </a:r>
            <a:r>
              <a:rPr lang="ru-RU" sz="2000" b="1" spc="-150" dirty="0" smtClean="0">
                <a:ln/>
                <a:latin typeface="Seattle Sans [RUS by me]" panose="00000400000000000000" pitchFamily="2" charset="0"/>
              </a:rPr>
              <a:t>удостоверения </a:t>
            </a:r>
            <a:r>
              <a:rPr lang="ru-RU" sz="2000" b="1" spc="-130" dirty="0" smtClean="0">
                <a:ln/>
                <a:latin typeface="Seattle Sans [RUS by me]" panose="00000400000000000000" pitchFamily="2" charset="0"/>
              </a:rPr>
              <a:t>сдаются </a:t>
            </a:r>
            <a:r>
              <a:rPr lang="ru-RU" sz="2000" b="1" spc="-200" dirty="0" smtClean="0">
                <a:ln/>
                <a:latin typeface="Seattle Sans [RUS by me]" panose="00000400000000000000" pitchFamily="2" charset="0"/>
              </a:rPr>
              <a:t>курсантами на хранение   </a:t>
            </a:r>
            <a:r>
              <a:rPr lang="ru-RU" sz="2000" b="1" dirty="0" smtClean="0">
                <a:ln/>
                <a:latin typeface="Seattle Sans [RUS by me]" panose="00000400000000000000" pitchFamily="2" charset="0"/>
              </a:rPr>
              <a:t>в училище</a:t>
            </a:r>
          </a:p>
        </p:txBody>
      </p:sp>
    </p:spTree>
    <p:extLst>
      <p:ext uri="{BB962C8B-B14F-4D97-AF65-F5344CB8AC3E}">
        <p14:creationId xmlns:p14="http://schemas.microsoft.com/office/powerpoint/2010/main" val="3710029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0" y="156724"/>
            <a:ext cx="121920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Franklin Gothic Demi Cond" pitchFamily="34" charset="0"/>
              </a:rPr>
              <a:t>Каникулярный отпуск курсантов</a:t>
            </a:r>
            <a:endParaRPr lang="ru-RU" sz="2800" dirty="0">
              <a:solidFill>
                <a:schemeClr val="accent1">
                  <a:lumMod val="20000"/>
                  <a:lumOff val="80000"/>
                </a:schemeClr>
              </a:solidFill>
              <a:latin typeface="Franklin Gothic Demi Cond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1221" y="6374441"/>
            <a:ext cx="509539" cy="444044"/>
          </a:xfrm>
          <a:prstGeom prst="rect">
            <a:avLst/>
          </a:prstGeom>
          <a:effectLst>
            <a:glow rad="152400">
              <a:schemeClr val="accent1">
                <a:alpha val="21000"/>
              </a:schemeClr>
            </a:glo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561220" y="6374442"/>
            <a:ext cx="509539" cy="444044"/>
          </a:xfrm>
        </p:spPr>
        <p:txBody>
          <a:bodyPr/>
          <a:lstStyle/>
          <a:p>
            <a:pPr algn="ctr"/>
            <a:fld id="{F9BA2703-0EC3-457A-9946-013C4D6DA5E1}" type="slidenum">
              <a:rPr lang="ru-RU" sz="2000">
                <a:solidFill>
                  <a:srgbClr val="5B9BD5">
                    <a:lumMod val="20000"/>
                    <a:lumOff val="80000"/>
                  </a:srgbClr>
                </a:solidFill>
                <a:latin typeface="Bookman Old Style" panose="02050604050505020204" pitchFamily="18" charset="0"/>
              </a:rPr>
              <a:pPr algn="ctr"/>
              <a:t>27</a:t>
            </a:fld>
            <a:endParaRPr lang="ru-RU" sz="2000" dirty="0">
              <a:solidFill>
                <a:srgbClr val="5B9BD5">
                  <a:lumMod val="20000"/>
                  <a:lumOff val="80000"/>
                </a:srgb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0" r="5888"/>
          <a:stretch/>
        </p:blipFill>
        <p:spPr>
          <a:xfrm>
            <a:off x="6427773" y="4132426"/>
            <a:ext cx="3533910" cy="15398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5459" y="3782575"/>
            <a:ext cx="1987263" cy="23993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Скругленный прямоугольник 8"/>
          <p:cNvSpPr>
            <a:spLocks/>
          </p:cNvSpPr>
          <p:nvPr/>
        </p:nvSpPr>
        <p:spPr>
          <a:xfrm>
            <a:off x="977562" y="1046885"/>
            <a:ext cx="10252413" cy="75438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54194" y="1193242"/>
            <a:ext cx="10175779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2400" b="1" dirty="0" smtClean="0">
                <a:ln/>
                <a:latin typeface="Seattle Sans [RUS by me]" panose="00000400000000000000" pitchFamily="2" charset="0"/>
              </a:rPr>
              <a:t>Летний каникулярный отпуск продолжительностью </a:t>
            </a:r>
            <a:r>
              <a:rPr lang="ru-RU" sz="2400" b="1" dirty="0" smtClean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30 суток</a:t>
            </a:r>
            <a:endParaRPr lang="ru-RU" sz="2400" b="1" dirty="0">
              <a:ln/>
              <a:solidFill>
                <a:srgbClr val="C00000"/>
              </a:solidFill>
              <a:latin typeface="Seattle Sans [RUS by me]" panose="00000400000000000000" pitchFamily="2" charset="0"/>
            </a:endParaRPr>
          </a:p>
        </p:txBody>
      </p:sp>
      <p:sp>
        <p:nvSpPr>
          <p:cNvPr id="11" name="Скругленный прямоугольник 10"/>
          <p:cNvSpPr>
            <a:spLocks/>
          </p:cNvSpPr>
          <p:nvPr/>
        </p:nvSpPr>
        <p:spPr>
          <a:xfrm>
            <a:off x="977560" y="1896354"/>
            <a:ext cx="10252413" cy="75438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54193" y="2041193"/>
            <a:ext cx="10055339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2400" b="1" dirty="0" smtClean="0">
                <a:ln/>
                <a:latin typeface="Seattle Sans [RUS by me]" panose="00000400000000000000" pitchFamily="2" charset="0"/>
              </a:rPr>
              <a:t>Зимний каникулярный отпуск продолжительностью </a:t>
            </a:r>
            <a:r>
              <a:rPr lang="ru-RU" sz="2400" b="1" dirty="0" smtClean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15 суток</a:t>
            </a:r>
            <a:endParaRPr lang="ru-RU" sz="2400" b="1" dirty="0">
              <a:ln/>
              <a:solidFill>
                <a:srgbClr val="C00000"/>
              </a:solidFill>
              <a:latin typeface="Seattle Sans [RUS by me]" panose="00000400000000000000" pitchFamily="2" charset="0"/>
            </a:endParaRPr>
          </a:p>
        </p:txBody>
      </p:sp>
      <p:sp>
        <p:nvSpPr>
          <p:cNvPr id="16" name="Скругленный прямоугольник 15"/>
          <p:cNvSpPr>
            <a:spLocks/>
          </p:cNvSpPr>
          <p:nvPr/>
        </p:nvSpPr>
        <p:spPr>
          <a:xfrm>
            <a:off x="977560" y="2755348"/>
            <a:ext cx="10252413" cy="93802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77560" y="2796930"/>
            <a:ext cx="10131972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indent="447675"/>
            <a:r>
              <a:rPr lang="ru-RU" sz="2400" b="1" dirty="0" smtClean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Дополнительные дни к отпуску курсантам, показывающим знания на «отлично»</a:t>
            </a:r>
            <a:endParaRPr lang="ru-RU" sz="2400" b="1" dirty="0">
              <a:ln/>
              <a:solidFill>
                <a:srgbClr val="C00000"/>
              </a:solidFill>
              <a:latin typeface="Seattle Sans [RUS by me]" panose="00000400000000000000" pitchFamily="2" charset="0"/>
            </a:endParaRPr>
          </a:p>
        </p:txBody>
      </p:sp>
      <p:sp>
        <p:nvSpPr>
          <p:cNvPr id="19" name="Скругленный прямоугольник 18"/>
          <p:cNvSpPr>
            <a:spLocks/>
          </p:cNvSpPr>
          <p:nvPr/>
        </p:nvSpPr>
        <p:spPr>
          <a:xfrm>
            <a:off x="78918" y="3967383"/>
            <a:ext cx="6252704" cy="1822093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84594" y="4102596"/>
            <a:ext cx="5984201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indent="447675" algn="just"/>
            <a:r>
              <a:rPr lang="ru-RU" sz="2400" b="1" dirty="0" smtClean="0">
                <a:ln/>
                <a:latin typeface="Seattle Sans [RUS by me]" panose="00000400000000000000" pitchFamily="2" charset="0"/>
              </a:rPr>
              <a:t>Курсантам 1 курса (проходящим военную службу по призыву) </a:t>
            </a:r>
            <a:br>
              <a:rPr lang="ru-RU" sz="2400" b="1" dirty="0" smtClean="0">
                <a:ln/>
                <a:latin typeface="Seattle Sans [RUS by me]" panose="00000400000000000000" pitchFamily="2" charset="0"/>
              </a:rPr>
            </a:br>
            <a:r>
              <a:rPr lang="ru-RU" sz="2400" b="1" dirty="0" smtClean="0">
                <a:ln/>
                <a:latin typeface="Seattle Sans [RUS by me]" panose="00000400000000000000" pitchFamily="2" charset="0"/>
              </a:rPr>
              <a:t>для </a:t>
            </a:r>
            <a:r>
              <a:rPr lang="ru-RU" sz="2400" b="1" dirty="0">
                <a:ln/>
                <a:latin typeface="Seattle Sans [RUS by me]" panose="00000400000000000000" pitchFamily="2" charset="0"/>
              </a:rPr>
              <a:t>льготного </a:t>
            </a:r>
            <a:r>
              <a:rPr lang="ru-RU" sz="2400" b="1" dirty="0" smtClean="0">
                <a:ln/>
                <a:latin typeface="Seattle Sans [RUS by me]" panose="00000400000000000000" pitchFamily="2" charset="0"/>
              </a:rPr>
              <a:t>проезда выдаются </a:t>
            </a:r>
            <a:r>
              <a:rPr lang="ru-RU" sz="2400" b="1" dirty="0">
                <a:ln/>
                <a:latin typeface="Seattle Sans [RUS by me]" panose="00000400000000000000" pitchFamily="2" charset="0"/>
              </a:rPr>
              <a:t>воинские перевозочные документы</a:t>
            </a:r>
          </a:p>
        </p:txBody>
      </p:sp>
    </p:spTree>
    <p:extLst>
      <p:ext uri="{BB962C8B-B14F-4D97-AF65-F5344CB8AC3E}">
        <p14:creationId xmlns:p14="http://schemas.microsoft.com/office/powerpoint/2010/main" val="1989744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0" y="156724"/>
            <a:ext cx="121920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Franklin Gothic Demi Cond" pitchFamily="34" charset="0"/>
              </a:rPr>
              <a:t>Государственная итоговая аттестация и выпуск из вуза</a:t>
            </a:r>
            <a:endParaRPr lang="ru-RU" sz="2800" dirty="0">
              <a:solidFill>
                <a:schemeClr val="accent1">
                  <a:lumMod val="20000"/>
                  <a:lumOff val="80000"/>
                </a:schemeClr>
              </a:solidFill>
              <a:latin typeface="Franklin Gothic Demi Cond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1221" y="6374441"/>
            <a:ext cx="509539" cy="444044"/>
          </a:xfrm>
          <a:prstGeom prst="rect">
            <a:avLst/>
          </a:prstGeom>
          <a:effectLst>
            <a:glow rad="152400">
              <a:schemeClr val="accent1">
                <a:alpha val="21000"/>
              </a:schemeClr>
            </a:glo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561220" y="6374442"/>
            <a:ext cx="509539" cy="444044"/>
          </a:xfrm>
        </p:spPr>
        <p:txBody>
          <a:bodyPr/>
          <a:lstStyle/>
          <a:p>
            <a:pPr algn="ctr"/>
            <a:fld id="{F9BA2703-0EC3-457A-9946-013C4D6DA5E1}" type="slidenum">
              <a:rPr lang="ru-RU" sz="2000">
                <a:solidFill>
                  <a:srgbClr val="5B9BD5">
                    <a:lumMod val="20000"/>
                    <a:lumOff val="80000"/>
                  </a:srgbClr>
                </a:solidFill>
                <a:latin typeface="Bookman Old Style" panose="02050604050505020204" pitchFamily="18" charset="0"/>
              </a:rPr>
              <a:pPr algn="ctr"/>
              <a:t>28</a:t>
            </a:fld>
            <a:endParaRPr lang="ru-RU" sz="2000" dirty="0">
              <a:solidFill>
                <a:srgbClr val="5B9BD5">
                  <a:lumMod val="20000"/>
                  <a:lumOff val="80000"/>
                </a:srgb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31" name="Рисунок 30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0" y="1257713"/>
            <a:ext cx="4852846" cy="32280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2" name="Стрелка вправо 31"/>
          <p:cNvSpPr/>
          <p:nvPr/>
        </p:nvSpPr>
        <p:spPr bwMode="auto">
          <a:xfrm>
            <a:off x="4931507" y="1096738"/>
            <a:ext cx="304432" cy="550540"/>
          </a:xfrm>
          <a:prstGeom prst="rightArrow">
            <a:avLst>
              <a:gd name="adj1" fmla="val 50996"/>
              <a:gd name="adj2" fmla="val 57973"/>
            </a:avLst>
          </a:prstGeom>
          <a:solidFill>
            <a:schemeClr val="accent1">
              <a:lumMod val="60000"/>
              <a:lumOff val="40000"/>
            </a:schemeClr>
          </a:solidFill>
          <a:ln w="1905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vert270" lIns="77925" tIns="38963" rIns="77925" bIns="38963"/>
          <a:lstStyle/>
          <a:p>
            <a:pPr algn="ctr">
              <a:defRPr/>
            </a:pPr>
            <a:endParaRPr lang="ru-RU" sz="1500" dirty="0">
              <a:latin typeface="Arial" charset="0"/>
            </a:endParaRPr>
          </a:p>
        </p:txBody>
      </p:sp>
      <p:sp>
        <p:nvSpPr>
          <p:cNvPr id="33" name="Скругленный прямоугольник 32"/>
          <p:cNvSpPr>
            <a:spLocks/>
          </p:cNvSpPr>
          <p:nvPr/>
        </p:nvSpPr>
        <p:spPr>
          <a:xfrm>
            <a:off x="5301443" y="2399313"/>
            <a:ext cx="6760621" cy="68794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370660" y="2452850"/>
            <a:ext cx="6658017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indent="180975"/>
            <a:r>
              <a:rPr lang="ru-RU" sz="1600" b="1" spc="-100" dirty="0">
                <a:ln/>
                <a:latin typeface="Seattle Sans [RUS by me]" panose="00000400000000000000" pitchFamily="2" charset="0"/>
              </a:rPr>
              <a:t>Научно-технический комитет (Службы защиты государственной </a:t>
            </a:r>
            <a:r>
              <a:rPr lang="ru-RU" sz="1600" b="1" dirty="0">
                <a:ln/>
                <a:latin typeface="Seattle Sans [RUS by me]" panose="00000400000000000000" pitchFamily="2" charset="0"/>
              </a:rPr>
              <a:t>тайны Вооруженных Сил Российской Федерации)</a:t>
            </a:r>
          </a:p>
        </p:txBody>
      </p:sp>
      <p:sp>
        <p:nvSpPr>
          <p:cNvPr id="35" name="Скругленный прямоугольник 34"/>
          <p:cNvSpPr>
            <a:spLocks/>
          </p:cNvSpPr>
          <p:nvPr/>
        </p:nvSpPr>
        <p:spPr>
          <a:xfrm>
            <a:off x="5291918" y="1694692"/>
            <a:ext cx="6745454" cy="65887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361135" y="1740220"/>
            <a:ext cx="6629442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indent="180975" algn="just"/>
            <a:r>
              <a:rPr lang="ru-RU" sz="1600" b="1" spc="-40" dirty="0">
                <a:ln/>
                <a:latin typeface="Seattle Sans [RUS by me]" panose="00000400000000000000" pitchFamily="2" charset="0"/>
              </a:rPr>
              <a:t>88 Главный центр Министерства обороны Российской Федерации</a:t>
            </a:r>
          </a:p>
        </p:txBody>
      </p:sp>
      <p:sp>
        <p:nvSpPr>
          <p:cNvPr id="37" name="Скругленный прямоугольник 36"/>
          <p:cNvSpPr>
            <a:spLocks/>
          </p:cNvSpPr>
          <p:nvPr/>
        </p:nvSpPr>
        <p:spPr>
          <a:xfrm>
            <a:off x="5291918" y="960276"/>
            <a:ext cx="6745454" cy="68794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361135" y="1018065"/>
            <a:ext cx="6629442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indent="180975" algn="just"/>
            <a:r>
              <a:rPr lang="ru-RU" sz="1600" b="1" dirty="0">
                <a:ln/>
                <a:latin typeface="Seattle Sans [RUS by me]" panose="00000400000000000000" pitchFamily="2" charset="0"/>
              </a:rPr>
              <a:t>Восьмое управление Генерального штаба Вооруженных Сил Российской Федерации</a:t>
            </a:r>
          </a:p>
        </p:txBody>
      </p:sp>
      <p:sp>
        <p:nvSpPr>
          <p:cNvPr id="39" name="Скругленный прямоугольник 38"/>
          <p:cNvSpPr>
            <a:spLocks/>
          </p:cNvSpPr>
          <p:nvPr/>
        </p:nvSpPr>
        <p:spPr>
          <a:xfrm>
            <a:off x="5310138" y="3141008"/>
            <a:ext cx="6760621" cy="85939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379355" y="3165970"/>
            <a:ext cx="665801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indent="180975" algn="just"/>
            <a:r>
              <a:rPr lang="ru-RU" sz="1600" b="1" spc="-40" dirty="0">
                <a:ln/>
                <a:latin typeface="Seattle Sans [RUS by me]" panose="00000400000000000000" pitchFamily="2" charset="0"/>
              </a:rPr>
              <a:t>Служба защиты государственной </a:t>
            </a:r>
            <a:r>
              <a:rPr lang="ru-RU" sz="1600" b="1" dirty="0">
                <a:ln/>
                <a:latin typeface="Seattle Sans [RUS by me]" panose="00000400000000000000" pitchFamily="2" charset="0"/>
              </a:rPr>
              <a:t>тайны штабов военных округов, видов и родов войск Вооруженных Сил Российской Федерации)</a:t>
            </a:r>
          </a:p>
        </p:txBody>
      </p:sp>
      <p:sp>
        <p:nvSpPr>
          <p:cNvPr id="41" name="Стрелка вправо 40"/>
          <p:cNvSpPr/>
          <p:nvPr/>
        </p:nvSpPr>
        <p:spPr bwMode="auto">
          <a:xfrm>
            <a:off x="4931507" y="1771285"/>
            <a:ext cx="304432" cy="550540"/>
          </a:xfrm>
          <a:prstGeom prst="rightArrow">
            <a:avLst>
              <a:gd name="adj1" fmla="val 50996"/>
              <a:gd name="adj2" fmla="val 57973"/>
            </a:avLst>
          </a:prstGeom>
          <a:solidFill>
            <a:schemeClr val="accent1">
              <a:lumMod val="60000"/>
              <a:lumOff val="40000"/>
            </a:schemeClr>
          </a:solidFill>
          <a:ln w="1905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vert270" lIns="77925" tIns="38963" rIns="77925" bIns="38963"/>
          <a:lstStyle/>
          <a:p>
            <a:pPr algn="ctr">
              <a:defRPr/>
            </a:pPr>
            <a:endParaRPr lang="ru-RU" sz="1500" dirty="0">
              <a:latin typeface="Arial" charset="0"/>
            </a:endParaRPr>
          </a:p>
        </p:txBody>
      </p:sp>
      <p:sp>
        <p:nvSpPr>
          <p:cNvPr id="42" name="Стрелка вправо 41"/>
          <p:cNvSpPr/>
          <p:nvPr/>
        </p:nvSpPr>
        <p:spPr bwMode="auto">
          <a:xfrm>
            <a:off x="4931507" y="2479550"/>
            <a:ext cx="322162" cy="550540"/>
          </a:xfrm>
          <a:prstGeom prst="rightArrow">
            <a:avLst>
              <a:gd name="adj1" fmla="val 50996"/>
              <a:gd name="adj2" fmla="val 57973"/>
            </a:avLst>
          </a:prstGeom>
          <a:solidFill>
            <a:schemeClr val="accent1">
              <a:lumMod val="60000"/>
              <a:lumOff val="40000"/>
            </a:schemeClr>
          </a:solidFill>
          <a:ln w="1905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vert270" lIns="77925" tIns="38963" rIns="77925" bIns="38963"/>
          <a:lstStyle/>
          <a:p>
            <a:pPr algn="ctr">
              <a:defRPr/>
            </a:pPr>
            <a:endParaRPr lang="ru-RU" sz="1500" dirty="0">
              <a:latin typeface="Arial" charset="0"/>
            </a:endParaRPr>
          </a:p>
        </p:txBody>
      </p:sp>
      <p:sp>
        <p:nvSpPr>
          <p:cNvPr id="43" name="Стрелка вправо 42"/>
          <p:cNvSpPr/>
          <p:nvPr/>
        </p:nvSpPr>
        <p:spPr bwMode="auto">
          <a:xfrm>
            <a:off x="4931507" y="3295435"/>
            <a:ext cx="304432" cy="550540"/>
          </a:xfrm>
          <a:prstGeom prst="rightArrow">
            <a:avLst>
              <a:gd name="adj1" fmla="val 50996"/>
              <a:gd name="adj2" fmla="val 57973"/>
            </a:avLst>
          </a:prstGeom>
          <a:solidFill>
            <a:schemeClr val="accent1">
              <a:lumMod val="60000"/>
              <a:lumOff val="40000"/>
            </a:schemeClr>
          </a:solidFill>
          <a:ln w="1905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vert270" lIns="77925" tIns="38963" rIns="77925" bIns="38963"/>
          <a:lstStyle/>
          <a:p>
            <a:pPr algn="ctr">
              <a:defRPr/>
            </a:pPr>
            <a:endParaRPr lang="ru-RU" sz="1500" dirty="0">
              <a:latin typeface="Arial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299575" y="5189840"/>
            <a:ext cx="1863112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1600" b="1" dirty="0">
                <a:ln/>
                <a:solidFill>
                  <a:schemeClr val="accent2">
                    <a:lumMod val="60000"/>
                    <a:lumOff val="40000"/>
                  </a:schemeClr>
                </a:solidFill>
                <a:latin typeface="Seattle Sans [RUS by me]" panose="00000400000000000000" pitchFamily="2" charset="0"/>
              </a:rPr>
              <a:t>«рейтинговое» распределение</a:t>
            </a:r>
          </a:p>
        </p:txBody>
      </p:sp>
      <p:sp>
        <p:nvSpPr>
          <p:cNvPr id="45" name="Скругленный прямоугольник 44"/>
          <p:cNvSpPr>
            <a:spLocks/>
          </p:cNvSpPr>
          <p:nvPr/>
        </p:nvSpPr>
        <p:spPr>
          <a:xfrm>
            <a:off x="5245122" y="4786961"/>
            <a:ext cx="6816941" cy="143188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379355" y="4808259"/>
            <a:ext cx="6611222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indent="180975"/>
            <a:r>
              <a:rPr lang="ru-RU" sz="1600" b="1" dirty="0">
                <a:ln/>
                <a:solidFill>
                  <a:srgbClr val="C00000"/>
                </a:solidFill>
                <a:latin typeface="Seattle Sans [RUS by me]" panose="00000400000000000000" pitchFamily="2" charset="0"/>
              </a:rPr>
              <a:t>Основные составляющие </a:t>
            </a:r>
            <a:r>
              <a:rPr lang="ru-RU" sz="1600" b="1" dirty="0">
                <a:ln/>
                <a:latin typeface="Seattle Sans [RUS by me]" panose="00000400000000000000" pitchFamily="2" charset="0"/>
              </a:rPr>
              <a:t>рейтинга курсанта:</a:t>
            </a:r>
          </a:p>
          <a:p>
            <a:pPr indent="180975"/>
            <a:r>
              <a:rPr lang="ru-RU" sz="1600" b="1" dirty="0">
                <a:ln/>
                <a:latin typeface="Seattle Sans [RUS by me]" panose="00000400000000000000" pitchFamily="2" charset="0"/>
              </a:rPr>
              <a:t>успеваемость;</a:t>
            </a:r>
          </a:p>
          <a:p>
            <a:pPr indent="180975"/>
            <a:r>
              <a:rPr lang="ru-RU" sz="1600" b="1" dirty="0">
                <a:ln/>
                <a:latin typeface="Seattle Sans [RUS by me]" panose="00000400000000000000" pitchFamily="2" charset="0"/>
              </a:rPr>
              <a:t>военно-научная работа;</a:t>
            </a:r>
          </a:p>
          <a:p>
            <a:pPr indent="180975"/>
            <a:r>
              <a:rPr lang="ru-RU" sz="1600" b="1" dirty="0">
                <a:ln/>
                <a:latin typeface="Seattle Sans [RUS by me]" panose="00000400000000000000" pitchFamily="2" charset="0"/>
              </a:rPr>
              <a:t>достижения в олимпиадах и спорте;</a:t>
            </a:r>
          </a:p>
          <a:p>
            <a:pPr indent="180975"/>
            <a:r>
              <a:rPr lang="ru-RU" sz="1600" b="1" dirty="0">
                <a:ln/>
                <a:latin typeface="Seattle Sans [RUS by me]" panose="00000400000000000000" pitchFamily="2" charset="0"/>
              </a:rPr>
              <a:t>личная дисциплинированность.</a:t>
            </a:r>
          </a:p>
        </p:txBody>
      </p:sp>
      <p:pic>
        <p:nvPicPr>
          <p:cNvPr id="47" name="Рисунок 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9355" y="5120774"/>
            <a:ext cx="207525" cy="212714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9355" y="5357141"/>
            <a:ext cx="207525" cy="212714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1135" y="5607903"/>
            <a:ext cx="207525" cy="212714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0660" y="5860436"/>
            <a:ext cx="207525" cy="212714"/>
          </a:xfrm>
          <a:prstGeom prst="rect">
            <a:avLst/>
          </a:prstGeom>
        </p:spPr>
      </p:pic>
      <p:sp>
        <p:nvSpPr>
          <p:cNvPr id="51" name="Скругленный прямоугольник 50"/>
          <p:cNvSpPr>
            <a:spLocks/>
          </p:cNvSpPr>
          <p:nvPr/>
        </p:nvSpPr>
        <p:spPr>
          <a:xfrm>
            <a:off x="5301442" y="4039892"/>
            <a:ext cx="6760621" cy="68794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370659" y="4093429"/>
            <a:ext cx="6658017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indent="180975" algn="just"/>
            <a:r>
              <a:rPr lang="ru-RU" sz="1600" b="1" spc="-50" dirty="0" smtClean="0">
                <a:ln/>
                <a:latin typeface="Seattle Sans [RUS by me]" panose="00000400000000000000" pitchFamily="2" charset="0"/>
              </a:rPr>
              <a:t>Национальный центр управления обороной Российской Федерации</a:t>
            </a:r>
            <a:endParaRPr lang="ru-RU" sz="1600" b="1" spc="-50" dirty="0">
              <a:ln/>
              <a:latin typeface="Seattle Sans [RUS by me]" panose="00000400000000000000" pitchFamily="2" charset="0"/>
            </a:endParaRPr>
          </a:p>
        </p:txBody>
      </p:sp>
      <p:sp>
        <p:nvSpPr>
          <p:cNvPr id="53" name="Стрелка вправо 52"/>
          <p:cNvSpPr/>
          <p:nvPr/>
        </p:nvSpPr>
        <p:spPr bwMode="auto">
          <a:xfrm>
            <a:off x="4931506" y="4120129"/>
            <a:ext cx="322161" cy="550540"/>
          </a:xfrm>
          <a:prstGeom prst="rightArrow">
            <a:avLst>
              <a:gd name="adj1" fmla="val 50996"/>
              <a:gd name="adj2" fmla="val 57973"/>
            </a:avLst>
          </a:prstGeom>
          <a:solidFill>
            <a:schemeClr val="accent1">
              <a:lumMod val="60000"/>
              <a:lumOff val="40000"/>
            </a:schemeClr>
          </a:solidFill>
          <a:ln w="1905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vert270" lIns="77925" tIns="38963" rIns="77925" bIns="38963"/>
          <a:lstStyle/>
          <a:p>
            <a:pPr algn="ctr">
              <a:defRPr/>
            </a:pPr>
            <a:endParaRPr lang="ru-RU" sz="15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950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0" y="-19871"/>
            <a:ext cx="1219200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800" dirty="0">
                <a:solidFill>
                  <a:schemeClr val="accent1">
                    <a:lumMod val="20000"/>
                    <a:lumOff val="80000"/>
                  </a:schemeClr>
                </a:solidFill>
                <a:latin typeface="Franklin Gothic Demi Cond" pitchFamily="34" charset="0"/>
              </a:rPr>
              <a:t>Прохождение военной службы </a:t>
            </a: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Franklin Gothic Demi Cond" pitchFamily="34" charset="0"/>
              </a:rPr>
              <a:t>выпускников </a:t>
            </a:r>
            <a:b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Franklin Gothic Demi Cond" pitchFamily="34" charset="0"/>
              </a:rPr>
            </a:br>
            <a:r>
              <a:rPr lang="ru-RU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Franklin Gothic Demi Cond" pitchFamily="34" charset="0"/>
              </a:rPr>
              <a:t>Краснодарского высшего военного училища</a:t>
            </a:r>
            <a:endParaRPr lang="ru-RU" sz="2800" dirty="0">
              <a:solidFill>
                <a:schemeClr val="accent1">
                  <a:lumMod val="20000"/>
                  <a:lumOff val="80000"/>
                </a:schemeClr>
              </a:solidFill>
              <a:latin typeface="Franklin Gothic Demi Cond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1221" y="6374441"/>
            <a:ext cx="509539" cy="444044"/>
          </a:xfrm>
          <a:prstGeom prst="rect">
            <a:avLst/>
          </a:prstGeom>
          <a:effectLst>
            <a:glow rad="152400">
              <a:schemeClr val="accent1">
                <a:alpha val="21000"/>
              </a:schemeClr>
            </a:glo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561220" y="6374442"/>
            <a:ext cx="509539" cy="444044"/>
          </a:xfrm>
        </p:spPr>
        <p:txBody>
          <a:bodyPr/>
          <a:lstStyle/>
          <a:p>
            <a:pPr algn="ctr"/>
            <a:fld id="{F9BA2703-0EC3-457A-9946-013C4D6DA5E1}" type="slidenum">
              <a:rPr lang="ru-RU" sz="2000">
                <a:solidFill>
                  <a:srgbClr val="5B9BD5">
                    <a:lumMod val="20000"/>
                    <a:lumOff val="80000"/>
                  </a:srgbClr>
                </a:solidFill>
                <a:latin typeface="Bookman Old Style" panose="02050604050505020204" pitchFamily="18" charset="0"/>
              </a:rPr>
              <a:pPr algn="ctr"/>
              <a:t>29</a:t>
            </a:fld>
            <a:endParaRPr lang="ru-RU" sz="2000" dirty="0">
              <a:solidFill>
                <a:srgbClr val="5B9BD5">
                  <a:lumMod val="20000"/>
                  <a:lumOff val="80000"/>
                </a:srgb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8904" y="1268496"/>
            <a:ext cx="11638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2517856877"/>
              </p:ext>
            </p:extLst>
          </p:nvPr>
        </p:nvGraphicFramePr>
        <p:xfrm>
          <a:off x="650323" y="1145869"/>
          <a:ext cx="9509677" cy="4986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Скругленный прямоугольник 13"/>
          <p:cNvSpPr>
            <a:spLocks/>
          </p:cNvSpPr>
          <p:nvPr/>
        </p:nvSpPr>
        <p:spPr>
          <a:xfrm>
            <a:off x="1882419" y="5891950"/>
            <a:ext cx="9737738" cy="49736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u="sng" kern="0" dirty="0">
                <a:solidFill>
                  <a:srgbClr val="FF0000"/>
                </a:solidFill>
                <a:latin typeface="Georgia" panose="02040502050405020303" pitchFamily="18" charset="0"/>
                <a:cs typeface="Arial" pitchFamily="34" charset="0"/>
              </a:rPr>
              <a:t>Военная служба</a:t>
            </a:r>
          </a:p>
          <a:p>
            <a:pPr algn="ctr"/>
            <a:r>
              <a:rPr lang="ru-RU" sz="900" i="1" kern="0" dirty="0" smtClean="0">
                <a:solidFill>
                  <a:srgbClr val="7030A0"/>
                </a:solidFill>
                <a:latin typeface="Georgia" panose="02040502050405020303" pitchFamily="18" charset="0"/>
                <a:cs typeface="Arial" pitchFamily="34" charset="0"/>
              </a:rPr>
              <a:t>начальник </a:t>
            </a:r>
            <a:r>
              <a:rPr lang="ru-RU" sz="900" kern="0" dirty="0" smtClean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8 Управления Генерального штаба Вооруженных Сил Российской Федерации</a:t>
            </a:r>
            <a:endParaRPr lang="ru-RU" sz="90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0" y="1970045"/>
            <a:ext cx="12119697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Стрелка вправо 16"/>
          <p:cNvSpPr/>
          <p:nvPr/>
        </p:nvSpPr>
        <p:spPr>
          <a:xfrm rot="5400000">
            <a:off x="1748154" y="3874022"/>
            <a:ext cx="3762798" cy="547246"/>
          </a:xfrm>
          <a:prstGeom prst="rightArrow">
            <a:avLst>
              <a:gd name="adj1" fmla="val 50000"/>
              <a:gd name="adj2" fmla="val 52602"/>
            </a:avLst>
          </a:prstGeom>
          <a:gradFill flip="none" rotWithShape="1">
            <a:gsLst>
              <a:gs pos="9000">
                <a:srgbClr val="EF4036"/>
              </a:gs>
              <a:gs pos="44000">
                <a:schemeClr val="accent1">
                  <a:lumMod val="97000"/>
                  <a:lumOff val="3000"/>
                </a:schemeClr>
              </a:gs>
              <a:gs pos="78000">
                <a:schemeClr val="bg1"/>
              </a:gs>
            </a:gsLst>
            <a:lin ang="8100000" scaled="1"/>
            <a:tileRect/>
          </a:gra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rthographicFront"/>
            <a:lightRig rig="harsh" dir="t">
              <a:rot lat="0" lon="0" rev="3000000"/>
            </a:lightRig>
          </a:scene3d>
          <a:sp3d extrusionH="254000" contourW="19050">
            <a:bevelT w="82550" h="44450"/>
            <a:bevelB w="82550" h="44450" prst="angle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85353" fontAlgn="ctr">
              <a:lnSpc>
                <a:spcPct val="80000"/>
              </a:lnSpc>
            </a:pPr>
            <a:endParaRPr lang="ru-RU" sz="1600" b="1" kern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Стрелка вправо 17"/>
          <p:cNvSpPr/>
          <p:nvPr/>
        </p:nvSpPr>
        <p:spPr>
          <a:xfrm rot="5400000">
            <a:off x="4536133" y="3437907"/>
            <a:ext cx="4635034" cy="547246"/>
          </a:xfrm>
          <a:prstGeom prst="rightArrow">
            <a:avLst>
              <a:gd name="adj1" fmla="val 50000"/>
              <a:gd name="adj2" fmla="val 52602"/>
            </a:avLst>
          </a:prstGeom>
          <a:gradFill flip="none" rotWithShape="1">
            <a:gsLst>
              <a:gs pos="9000">
                <a:srgbClr val="EF4036"/>
              </a:gs>
              <a:gs pos="44000">
                <a:schemeClr val="accent1">
                  <a:lumMod val="97000"/>
                  <a:lumOff val="3000"/>
                </a:schemeClr>
              </a:gs>
              <a:gs pos="78000">
                <a:schemeClr val="bg1"/>
              </a:gs>
            </a:gsLst>
            <a:lin ang="8100000" scaled="1"/>
            <a:tileRect/>
          </a:gra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rthographicFront"/>
            <a:lightRig rig="harsh" dir="t">
              <a:rot lat="0" lon="0" rev="3000000"/>
            </a:lightRig>
          </a:scene3d>
          <a:sp3d extrusionH="254000" contourW="19050">
            <a:bevelT w="82550" h="44450"/>
            <a:bevelB w="82550" h="44450" prst="angle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85353" fontAlgn="ctr">
              <a:lnSpc>
                <a:spcPct val="80000"/>
              </a:lnSpc>
            </a:pPr>
            <a:endParaRPr lang="ru-RU" sz="1600" b="1" kern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Стрелка вправо 18"/>
          <p:cNvSpPr/>
          <p:nvPr/>
        </p:nvSpPr>
        <p:spPr>
          <a:xfrm rot="5400000">
            <a:off x="7915580" y="3452280"/>
            <a:ext cx="4606288" cy="547246"/>
          </a:xfrm>
          <a:prstGeom prst="rightArrow">
            <a:avLst>
              <a:gd name="adj1" fmla="val 50000"/>
              <a:gd name="adj2" fmla="val 52602"/>
            </a:avLst>
          </a:prstGeom>
          <a:gradFill flip="none" rotWithShape="1">
            <a:gsLst>
              <a:gs pos="9000">
                <a:srgbClr val="EF4036"/>
              </a:gs>
              <a:gs pos="44000">
                <a:schemeClr val="accent1">
                  <a:lumMod val="97000"/>
                  <a:lumOff val="3000"/>
                </a:schemeClr>
              </a:gs>
              <a:gs pos="78000">
                <a:schemeClr val="bg1"/>
              </a:gs>
            </a:gsLst>
            <a:lin ang="8100000" scaled="1"/>
            <a:tileRect/>
          </a:gra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rthographicFront"/>
            <a:lightRig rig="harsh" dir="t">
              <a:rot lat="0" lon="0" rev="3000000"/>
            </a:lightRig>
          </a:scene3d>
          <a:sp3d extrusionH="254000" contourW="19050">
            <a:bevelT w="82550" h="44450"/>
            <a:bevelB w="82550" h="44450" prst="angle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85353" fontAlgn="ctr">
              <a:lnSpc>
                <a:spcPct val="80000"/>
              </a:lnSpc>
            </a:pPr>
            <a:endParaRPr lang="ru-RU" sz="1600" b="1" kern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Стрелка вправо 19"/>
          <p:cNvSpPr/>
          <p:nvPr/>
        </p:nvSpPr>
        <p:spPr>
          <a:xfrm rot="10800000">
            <a:off x="5052183" y="5029023"/>
            <a:ext cx="369679" cy="277751"/>
          </a:xfrm>
          <a:prstGeom prst="rightArrow">
            <a:avLst>
              <a:gd name="adj1" fmla="val 50000"/>
              <a:gd name="adj2" fmla="val 52602"/>
            </a:avLst>
          </a:prstGeom>
          <a:gradFill>
            <a:gsLst>
              <a:gs pos="9000">
                <a:srgbClr val="EF4036"/>
              </a:gs>
              <a:gs pos="44000">
                <a:schemeClr val="accent1">
                  <a:lumMod val="97000"/>
                  <a:lumOff val="3000"/>
                </a:schemeClr>
              </a:gs>
              <a:gs pos="78000">
                <a:schemeClr val="bg1"/>
              </a:gs>
            </a:gsLst>
            <a:lin ang="16200000" scaled="0"/>
          </a:gra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rthographicFront"/>
            <a:lightRig rig="harsh" dir="t">
              <a:rot lat="0" lon="0" rev="3000000"/>
            </a:lightRig>
          </a:scene3d>
          <a:sp3d extrusionH="254000" contourW="19050">
            <a:bevelT w="82550" h="44450"/>
            <a:bevelB w="82550" h="44450" prst="angle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85353" fontAlgn="ctr">
              <a:lnSpc>
                <a:spcPct val="80000"/>
              </a:lnSpc>
            </a:pPr>
            <a:endParaRPr lang="ru-RU" sz="1600" b="1" kern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0" y="1442559"/>
            <a:ext cx="12120523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0" y="2748449"/>
            <a:ext cx="12123094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0" y="2308234"/>
            <a:ext cx="12121554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0" y="1731495"/>
            <a:ext cx="12123721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0" y="3198049"/>
            <a:ext cx="12123094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0" y="3926042"/>
            <a:ext cx="12123721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0" y="4881472"/>
            <a:ext cx="12121609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0" y="5216217"/>
            <a:ext cx="12117047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Скругленный прямоугольник 29"/>
          <p:cNvSpPr>
            <a:spLocks/>
          </p:cNvSpPr>
          <p:nvPr/>
        </p:nvSpPr>
        <p:spPr>
          <a:xfrm>
            <a:off x="1476603" y="1000947"/>
            <a:ext cx="3477747" cy="38255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2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914400">
              <a:lnSpc>
                <a:spcPct val="80000"/>
              </a:lnSpc>
            </a:pPr>
            <a:r>
              <a:rPr lang="ru-RU" sz="900" kern="0" dirty="0" smtClean="0">
                <a:solidFill>
                  <a:srgbClr val="FF0000"/>
                </a:solidFill>
                <a:latin typeface="Georgia" panose="02040502050405020303" pitchFamily="18" charset="0"/>
                <a:cs typeface="Arial" pitchFamily="34" charset="0"/>
              </a:rPr>
              <a:t>СРЕДНЯЯ ВОЕННО-СПЕЦИАЛЬНАЯ ПОДГОТОВКА</a:t>
            </a:r>
          </a:p>
          <a:p>
            <a:pPr algn="ctr" defTabSz="914400">
              <a:lnSpc>
                <a:spcPct val="80000"/>
              </a:lnSpc>
            </a:pPr>
            <a:r>
              <a:rPr lang="ru-RU" sz="900" kern="0" dirty="0" smtClean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(КВВУ, вузы МО РФ</a:t>
            </a:r>
            <a:r>
              <a:rPr lang="ru-RU" sz="900" kern="0" dirty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 </a:t>
            </a:r>
            <a:r>
              <a:rPr lang="ru-RU" sz="900" kern="0" dirty="0" smtClean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по родственным специальностям СЗГТ)</a:t>
            </a:r>
            <a:endParaRPr lang="ru-RU" sz="90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31" name="Скругленный прямоугольник 30"/>
          <p:cNvSpPr>
            <a:spLocks/>
          </p:cNvSpPr>
          <p:nvPr/>
        </p:nvSpPr>
        <p:spPr>
          <a:xfrm>
            <a:off x="1460572" y="1451079"/>
            <a:ext cx="3493778" cy="488715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80000"/>
              </a:lnSpc>
            </a:pPr>
            <a:r>
              <a:rPr lang="ru-RU" sz="900" u="sng" kern="0" dirty="0" smtClean="0">
                <a:solidFill>
                  <a:srgbClr val="FF0000"/>
                </a:solidFill>
                <a:effectLst/>
                <a:latin typeface="Georgia" panose="02040502050405020303" pitchFamily="18" charset="0"/>
                <a:cs typeface="Arial" pitchFamily="34" charset="0"/>
              </a:rPr>
              <a:t>Военная служба </a:t>
            </a:r>
            <a:r>
              <a:rPr lang="ru-RU" sz="900" u="sng" kern="0" dirty="0" smtClean="0">
                <a:solidFill>
                  <a:srgbClr val="FF0000"/>
                </a:solidFill>
                <a:latin typeface="Georgia" panose="02040502050405020303" pitchFamily="18" charset="0"/>
                <a:cs typeface="Arial" pitchFamily="34" charset="0"/>
              </a:rPr>
              <a:t>(высшее образование заочно)</a:t>
            </a:r>
            <a:endParaRPr lang="ru-RU" sz="900" u="sng" kern="0" dirty="0" smtClean="0">
              <a:solidFill>
                <a:srgbClr val="FF000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algn="ctr" defTabSz="914400">
              <a:lnSpc>
                <a:spcPct val="80000"/>
              </a:lnSpc>
            </a:pPr>
            <a:r>
              <a:rPr lang="ru-RU" sz="900" i="1" kern="0" dirty="0" smtClean="0">
                <a:solidFill>
                  <a:srgbClr val="7030A0"/>
                </a:solidFill>
                <a:latin typeface="Georgia" panose="02040502050405020303" pitchFamily="18" charset="0"/>
                <a:cs typeface="Arial" pitchFamily="34" charset="0"/>
              </a:rPr>
              <a:t>техник, начальник поста СПС, начальник аппаратной</a:t>
            </a:r>
          </a:p>
          <a:p>
            <a:pPr algn="ctr" defTabSz="914400">
              <a:lnSpc>
                <a:spcPct val="80000"/>
              </a:lnSpc>
            </a:pPr>
            <a:r>
              <a:rPr lang="ru-RU" sz="900" kern="0" dirty="0" smtClean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воинской части, соединения, организации, ОВУ</a:t>
            </a:r>
            <a:endParaRPr lang="ru-RU" sz="900" kern="0" dirty="0" smtClean="0">
              <a:solidFill>
                <a:schemeClr val="tx1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32" name="Скругленный прямоугольник 31"/>
          <p:cNvSpPr>
            <a:spLocks/>
          </p:cNvSpPr>
          <p:nvPr/>
        </p:nvSpPr>
        <p:spPr>
          <a:xfrm>
            <a:off x="5059845" y="1655484"/>
            <a:ext cx="6893082" cy="32579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900" u="sng" kern="0" dirty="0">
                <a:solidFill>
                  <a:srgbClr val="FF0000"/>
                </a:solidFill>
                <a:latin typeface="Georgia" panose="02040502050405020303" pitchFamily="18" charset="0"/>
                <a:cs typeface="Arial" pitchFamily="34" charset="0"/>
              </a:rPr>
              <a:t>Военная служба</a:t>
            </a:r>
          </a:p>
          <a:p>
            <a:pPr algn="ctr">
              <a:lnSpc>
                <a:spcPct val="80000"/>
              </a:lnSpc>
            </a:pPr>
            <a:r>
              <a:rPr lang="ru-RU" sz="900" i="1" kern="0" dirty="0">
                <a:solidFill>
                  <a:srgbClr val="7030A0"/>
                </a:solidFill>
                <a:latin typeface="Georgia" panose="02040502050405020303" pitchFamily="18" charset="0"/>
                <a:cs typeface="Arial" pitchFamily="34" charset="0"/>
              </a:rPr>
              <a:t>офицер, ст. офицер</a:t>
            </a:r>
          </a:p>
          <a:p>
            <a:pPr algn="ctr">
              <a:lnSpc>
                <a:spcPct val="80000"/>
              </a:lnSpc>
            </a:pPr>
            <a:r>
              <a:rPr lang="ru-RU" sz="900" kern="0" dirty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полк, бригада, дивизия, вуз, НИИ, АК, ВМБ, центр 88 ГЦ</a:t>
            </a:r>
          </a:p>
        </p:txBody>
      </p:sp>
      <p:sp>
        <p:nvSpPr>
          <p:cNvPr id="33" name="Скругленный прямоугольник 32"/>
          <p:cNvSpPr>
            <a:spLocks/>
          </p:cNvSpPr>
          <p:nvPr/>
        </p:nvSpPr>
        <p:spPr>
          <a:xfrm>
            <a:off x="8635730" y="2019271"/>
            <a:ext cx="3292070" cy="324152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75000"/>
                </a:schemeClr>
              </a:gs>
              <a:gs pos="50000">
                <a:schemeClr val="accent4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4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800" kern="0" dirty="0">
                <a:solidFill>
                  <a:srgbClr val="FF0000"/>
                </a:solidFill>
                <a:latin typeface="Georgia" panose="02040502050405020303" pitchFamily="18" charset="0"/>
                <a:cs typeface="Arial" pitchFamily="34" charset="0"/>
              </a:rPr>
              <a:t>ПОДГОТОВКА </a:t>
            </a:r>
            <a:r>
              <a:rPr lang="ru-RU" sz="800" kern="0" dirty="0" smtClean="0">
                <a:solidFill>
                  <a:srgbClr val="FF0000"/>
                </a:solidFill>
                <a:latin typeface="Georgia" panose="02040502050405020303" pitchFamily="18" charset="0"/>
                <a:cs typeface="Arial" pitchFamily="34" charset="0"/>
              </a:rPr>
              <a:t>НАУЧНО-ПЕДАГОГИЧЕСКИХ</a:t>
            </a:r>
            <a:br>
              <a:rPr lang="ru-RU" sz="800" kern="0" dirty="0" smtClean="0">
                <a:solidFill>
                  <a:srgbClr val="FF0000"/>
                </a:solidFill>
                <a:latin typeface="Georgia" panose="02040502050405020303" pitchFamily="18" charset="0"/>
                <a:cs typeface="Arial" pitchFamily="34" charset="0"/>
              </a:rPr>
            </a:br>
            <a:r>
              <a:rPr lang="ru-RU" sz="800" kern="0" dirty="0" smtClean="0">
                <a:solidFill>
                  <a:srgbClr val="FF0000"/>
                </a:solidFill>
                <a:latin typeface="Georgia" panose="02040502050405020303" pitchFamily="18" charset="0"/>
                <a:cs typeface="Arial" pitchFamily="34" charset="0"/>
              </a:rPr>
              <a:t>(НАУЧНЫХ</a:t>
            </a:r>
            <a:r>
              <a:rPr lang="ru-RU" sz="800" kern="0" dirty="0">
                <a:solidFill>
                  <a:srgbClr val="FF0000"/>
                </a:solidFill>
                <a:latin typeface="Georgia" panose="02040502050405020303" pitchFamily="18" charset="0"/>
                <a:cs typeface="Arial" pitchFamily="34" charset="0"/>
              </a:rPr>
              <a:t>) КАДРОВ</a:t>
            </a:r>
          </a:p>
          <a:p>
            <a:pPr algn="ctr">
              <a:lnSpc>
                <a:spcPct val="80000"/>
              </a:lnSpc>
            </a:pPr>
            <a:r>
              <a:rPr lang="ru-RU" sz="800" i="1" kern="0" dirty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(</a:t>
            </a:r>
            <a:r>
              <a:rPr lang="ru-RU" sz="800" i="1" kern="0" dirty="0" smtClean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Адъюнктура или соискательство)</a:t>
            </a:r>
            <a:endParaRPr lang="ru-RU" sz="800" i="1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34" name="Скругленный прямоугольник 33"/>
          <p:cNvSpPr>
            <a:spLocks/>
          </p:cNvSpPr>
          <p:nvPr/>
        </p:nvSpPr>
        <p:spPr>
          <a:xfrm>
            <a:off x="8632097" y="2375540"/>
            <a:ext cx="3292071" cy="22390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accent6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6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800" u="sng" kern="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Arial" pitchFamily="34" charset="0"/>
              </a:rPr>
              <a:t>Научная и образовательная деятельность</a:t>
            </a:r>
          </a:p>
          <a:p>
            <a:pPr algn="ctr">
              <a:lnSpc>
                <a:spcPct val="80000"/>
              </a:lnSpc>
            </a:pPr>
            <a:r>
              <a:rPr lang="ru-RU" sz="800" kern="0" dirty="0" smtClean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КВВУ (вузы МО РФ) НИЦ, НТК, 8 УГШ ВС РФ</a:t>
            </a:r>
            <a:endParaRPr lang="ru-RU" sz="80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35" name="Скругленный прямоугольник 34"/>
          <p:cNvSpPr>
            <a:spLocks/>
          </p:cNvSpPr>
          <p:nvPr/>
        </p:nvSpPr>
        <p:spPr>
          <a:xfrm>
            <a:off x="8624530" y="2646728"/>
            <a:ext cx="3292070" cy="36403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800" u="sng" kern="0" dirty="0">
                <a:solidFill>
                  <a:srgbClr val="FF0000"/>
                </a:solidFill>
                <a:latin typeface="Georgia" panose="02040502050405020303" pitchFamily="18" charset="0"/>
                <a:cs typeface="Arial" pitchFamily="34" charset="0"/>
              </a:rPr>
              <a:t>Военная служба </a:t>
            </a:r>
          </a:p>
          <a:p>
            <a:pPr algn="ctr">
              <a:lnSpc>
                <a:spcPct val="80000"/>
              </a:lnSpc>
            </a:pPr>
            <a:r>
              <a:rPr lang="ru-RU" sz="800" i="1" kern="0" dirty="0" smtClean="0">
                <a:solidFill>
                  <a:srgbClr val="7030A0"/>
                </a:solidFill>
                <a:latin typeface="Georgia" panose="02040502050405020303" pitchFamily="18" charset="0"/>
                <a:cs typeface="Arial" pitchFamily="34" charset="0"/>
              </a:rPr>
              <a:t>офицер, начальник отделения, начальник службы ЗГТ</a:t>
            </a:r>
            <a:endParaRPr lang="ru-RU" sz="800" i="1" kern="0" dirty="0">
              <a:solidFill>
                <a:srgbClr val="7030A0"/>
              </a:solidFill>
              <a:latin typeface="Georgia" panose="02040502050405020303" pitchFamily="18" charset="0"/>
              <a:cs typeface="Arial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ru-RU" sz="800" kern="0" dirty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дивизия, армия, </a:t>
            </a:r>
            <a:r>
              <a:rPr lang="ru-RU" sz="800" kern="0" dirty="0" smtClean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флотилия, РСО 88 ГЦ</a:t>
            </a:r>
            <a:endParaRPr lang="ru-RU" sz="80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36" name="Скругленный прямоугольник 35"/>
          <p:cNvSpPr>
            <a:spLocks/>
          </p:cNvSpPr>
          <p:nvPr/>
        </p:nvSpPr>
        <p:spPr>
          <a:xfrm>
            <a:off x="8624530" y="3128669"/>
            <a:ext cx="3276936" cy="332635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2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800" kern="0" dirty="0">
                <a:solidFill>
                  <a:srgbClr val="FF0000"/>
                </a:solidFill>
                <a:latin typeface="Georgia" panose="02040502050405020303" pitchFamily="18" charset="0"/>
                <a:cs typeface="Arial" pitchFamily="34" charset="0"/>
              </a:rPr>
              <a:t>ВЫСШАЯ ВОЕННО </a:t>
            </a:r>
            <a:r>
              <a:rPr lang="ru-RU" sz="800" kern="0" dirty="0" smtClean="0">
                <a:solidFill>
                  <a:srgbClr val="FF0000"/>
                </a:solidFill>
                <a:latin typeface="Georgia" panose="02040502050405020303" pitchFamily="18" charset="0"/>
                <a:cs typeface="Arial" pitchFamily="34" charset="0"/>
              </a:rPr>
              <a:t>ОПЕРАТИВНО-</a:t>
            </a:r>
            <a:br>
              <a:rPr lang="ru-RU" sz="800" kern="0" dirty="0" smtClean="0">
                <a:solidFill>
                  <a:srgbClr val="FF0000"/>
                </a:solidFill>
                <a:latin typeface="Georgia" panose="02040502050405020303" pitchFamily="18" charset="0"/>
                <a:cs typeface="Arial" pitchFamily="34" charset="0"/>
              </a:rPr>
            </a:br>
            <a:r>
              <a:rPr lang="ru-RU" sz="800" kern="0" dirty="0" smtClean="0">
                <a:solidFill>
                  <a:srgbClr val="FF0000"/>
                </a:solidFill>
                <a:latin typeface="Georgia" panose="02040502050405020303" pitchFamily="18" charset="0"/>
                <a:cs typeface="Arial" pitchFamily="34" charset="0"/>
              </a:rPr>
              <a:t>ТАКТИЧЕСКАЯ </a:t>
            </a:r>
            <a:r>
              <a:rPr lang="ru-RU" sz="800" kern="0" dirty="0">
                <a:solidFill>
                  <a:srgbClr val="FF0000"/>
                </a:solidFill>
                <a:latin typeface="Georgia" panose="02040502050405020303" pitchFamily="18" charset="0"/>
                <a:cs typeface="Arial" pitchFamily="34" charset="0"/>
              </a:rPr>
              <a:t>ПОДГОТОВКА</a:t>
            </a:r>
          </a:p>
          <a:p>
            <a:pPr algn="ctr">
              <a:lnSpc>
                <a:spcPct val="80000"/>
              </a:lnSpc>
            </a:pPr>
            <a:r>
              <a:rPr lang="ru-RU" sz="800" i="1" kern="0" dirty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(Магистратура)</a:t>
            </a:r>
          </a:p>
        </p:txBody>
      </p:sp>
      <p:sp>
        <p:nvSpPr>
          <p:cNvPr id="37" name="Скругленный прямоугольник 36"/>
          <p:cNvSpPr>
            <a:spLocks/>
          </p:cNvSpPr>
          <p:nvPr/>
        </p:nvSpPr>
        <p:spPr>
          <a:xfrm>
            <a:off x="8632097" y="3544306"/>
            <a:ext cx="3276936" cy="305779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accent6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6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u="sng" kern="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Arial" pitchFamily="34" charset="0"/>
              </a:rPr>
              <a:t>Научная и образовательная деятельность</a:t>
            </a:r>
          </a:p>
          <a:p>
            <a:pPr algn="ctr"/>
            <a:r>
              <a:rPr lang="ru-RU" sz="800" kern="0" dirty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КВВУ (вузы МО РФ) НИЦ, </a:t>
            </a:r>
            <a:r>
              <a:rPr lang="ru-RU" sz="800" kern="0" dirty="0" smtClean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НТК</a:t>
            </a:r>
            <a:endParaRPr lang="ru-RU" sz="80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38" name="Скругленный прямоугольник 37"/>
          <p:cNvSpPr>
            <a:spLocks/>
          </p:cNvSpPr>
          <p:nvPr/>
        </p:nvSpPr>
        <p:spPr>
          <a:xfrm>
            <a:off x="5474511" y="3561592"/>
            <a:ext cx="2964400" cy="335331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75000"/>
                </a:schemeClr>
              </a:gs>
              <a:gs pos="50000">
                <a:schemeClr val="accent4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4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800" kern="0" dirty="0">
                <a:solidFill>
                  <a:srgbClr val="FF0000"/>
                </a:solidFill>
                <a:latin typeface="Georgia" panose="02040502050405020303" pitchFamily="18" charset="0"/>
                <a:cs typeface="Arial" pitchFamily="34" charset="0"/>
              </a:rPr>
              <a:t>ПОДГОТОВКА НАУЧНО-ПЕДАГОГИЧЕСКИХ (НАУЧНЫХ) КАДРОВ</a:t>
            </a:r>
          </a:p>
          <a:p>
            <a:pPr algn="ctr">
              <a:lnSpc>
                <a:spcPct val="80000"/>
              </a:lnSpc>
            </a:pPr>
            <a:r>
              <a:rPr lang="ru-RU" sz="800" i="1" kern="0" dirty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(</a:t>
            </a:r>
            <a:r>
              <a:rPr lang="ru-RU" sz="800" i="1" kern="0" dirty="0" smtClean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Адъюнктура или соискательство)</a:t>
            </a:r>
            <a:endParaRPr lang="ru-RU" sz="800" i="1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39" name="Скругленный прямоугольник 38"/>
          <p:cNvSpPr>
            <a:spLocks/>
          </p:cNvSpPr>
          <p:nvPr/>
        </p:nvSpPr>
        <p:spPr>
          <a:xfrm>
            <a:off x="5474511" y="3943664"/>
            <a:ext cx="2964400" cy="288403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accent6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6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900" u="sng" kern="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Arial" pitchFamily="34" charset="0"/>
              </a:rPr>
              <a:t>Научная и образовательная деятельность</a:t>
            </a:r>
          </a:p>
          <a:p>
            <a:pPr algn="ctr">
              <a:lnSpc>
                <a:spcPct val="80000"/>
              </a:lnSpc>
            </a:pPr>
            <a:r>
              <a:rPr lang="ru-RU" sz="900" kern="0" dirty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КВВУ (вузы МО РФ) НИЦ, </a:t>
            </a:r>
            <a:r>
              <a:rPr lang="ru-RU" sz="900" kern="0" dirty="0" smtClean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НТК</a:t>
            </a:r>
            <a:endParaRPr lang="ru-RU" sz="90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40" name="Скругленный прямоугольник 39"/>
          <p:cNvSpPr>
            <a:spLocks/>
          </p:cNvSpPr>
          <p:nvPr/>
        </p:nvSpPr>
        <p:spPr>
          <a:xfrm>
            <a:off x="5476820" y="3135190"/>
            <a:ext cx="2964399" cy="37966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800" u="sng" kern="0" dirty="0">
                <a:solidFill>
                  <a:srgbClr val="FF0000"/>
                </a:solidFill>
                <a:latin typeface="Georgia" panose="02040502050405020303" pitchFamily="18" charset="0"/>
                <a:cs typeface="Arial" pitchFamily="34" charset="0"/>
              </a:rPr>
              <a:t>Военная служба </a:t>
            </a:r>
          </a:p>
          <a:p>
            <a:pPr algn="ctr">
              <a:lnSpc>
                <a:spcPct val="80000"/>
              </a:lnSpc>
            </a:pPr>
            <a:r>
              <a:rPr lang="ru-RU" sz="800" i="1" kern="0" dirty="0">
                <a:solidFill>
                  <a:srgbClr val="7030A0"/>
                </a:solidFill>
                <a:latin typeface="Georgia" panose="02040502050405020303" pitchFamily="18" charset="0"/>
                <a:cs typeface="Arial" pitchFamily="34" charset="0"/>
              </a:rPr>
              <a:t>н</a:t>
            </a:r>
            <a:r>
              <a:rPr lang="ru-RU" sz="800" i="1" kern="0" dirty="0" smtClean="0">
                <a:solidFill>
                  <a:srgbClr val="7030A0"/>
                </a:solidFill>
                <a:latin typeface="Georgia" panose="02040502050405020303" pitchFamily="18" charset="0"/>
                <a:cs typeface="Arial" pitchFamily="34" charset="0"/>
              </a:rPr>
              <a:t>ачальник </a:t>
            </a:r>
            <a:r>
              <a:rPr lang="ru-RU" sz="800" i="1" kern="0" dirty="0">
                <a:solidFill>
                  <a:srgbClr val="7030A0"/>
                </a:solidFill>
                <a:latin typeface="Georgia" panose="02040502050405020303" pitchFamily="18" charset="0"/>
                <a:cs typeface="Arial" pitchFamily="34" charset="0"/>
              </a:rPr>
              <a:t>службы ЗГТ</a:t>
            </a:r>
          </a:p>
          <a:p>
            <a:pPr algn="ctr">
              <a:lnSpc>
                <a:spcPct val="80000"/>
              </a:lnSpc>
            </a:pPr>
            <a:r>
              <a:rPr lang="ru-RU" sz="800" kern="0" dirty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дивизия, армия, </a:t>
            </a:r>
            <a:r>
              <a:rPr lang="ru-RU" sz="800" kern="0" dirty="0" smtClean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флотилия, РСО 88 ГЦ</a:t>
            </a:r>
            <a:endParaRPr lang="ru-RU" sz="80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41" name="Скругленный прямоугольник 40"/>
          <p:cNvSpPr>
            <a:spLocks/>
          </p:cNvSpPr>
          <p:nvPr/>
        </p:nvSpPr>
        <p:spPr>
          <a:xfrm>
            <a:off x="5476820" y="4302210"/>
            <a:ext cx="6424646" cy="286587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75000"/>
                </a:schemeClr>
              </a:gs>
              <a:gs pos="50000">
                <a:schemeClr val="accent4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4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900" kern="0" dirty="0">
                <a:solidFill>
                  <a:srgbClr val="FF0000"/>
                </a:solidFill>
                <a:latin typeface="Georgia" panose="02040502050405020303" pitchFamily="18" charset="0"/>
                <a:cs typeface="Arial" pitchFamily="34" charset="0"/>
              </a:rPr>
              <a:t>ПОДГОТОВКА НАУЧНЫХ КАДРОВ</a:t>
            </a:r>
          </a:p>
          <a:p>
            <a:pPr algn="ctr">
              <a:lnSpc>
                <a:spcPct val="80000"/>
              </a:lnSpc>
            </a:pPr>
            <a:r>
              <a:rPr lang="ru-RU" sz="900" i="1" kern="0" dirty="0" smtClean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(Докторантура</a:t>
            </a:r>
            <a:r>
              <a:rPr lang="ru-RU" sz="900" i="1" kern="0" dirty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)</a:t>
            </a:r>
          </a:p>
        </p:txBody>
      </p:sp>
      <p:sp>
        <p:nvSpPr>
          <p:cNvPr id="42" name="Скругленный прямоугольник 41"/>
          <p:cNvSpPr>
            <a:spLocks/>
          </p:cNvSpPr>
          <p:nvPr/>
        </p:nvSpPr>
        <p:spPr>
          <a:xfrm>
            <a:off x="5469178" y="4675441"/>
            <a:ext cx="6437407" cy="292027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accent6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6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900" u="sng" kern="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Arial" pitchFamily="34" charset="0"/>
              </a:rPr>
              <a:t>Руководство научной и образовательной деятельностью</a:t>
            </a:r>
          </a:p>
          <a:p>
            <a:pPr algn="ctr">
              <a:lnSpc>
                <a:spcPct val="80000"/>
              </a:lnSpc>
            </a:pPr>
            <a:r>
              <a:rPr lang="ru-RU" sz="900" kern="0" dirty="0" smtClean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КВВУ (вузы МО РФ), НИЦ, НТК, 8 УГШ ВС РФ</a:t>
            </a:r>
            <a:endParaRPr lang="ru-RU" sz="90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43" name="Скругленный прямоугольник 42"/>
          <p:cNvSpPr>
            <a:spLocks/>
          </p:cNvSpPr>
          <p:nvPr/>
        </p:nvSpPr>
        <p:spPr>
          <a:xfrm>
            <a:off x="5455198" y="5036360"/>
            <a:ext cx="6432288" cy="278378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2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900" kern="0" dirty="0">
                <a:solidFill>
                  <a:srgbClr val="FF0000"/>
                </a:solidFill>
                <a:latin typeface="Georgia" panose="02040502050405020303" pitchFamily="18" charset="0"/>
                <a:cs typeface="Arial" pitchFamily="34" charset="0"/>
              </a:rPr>
              <a:t>ВЫСШАЯ ОПЕРАТИВНО-СТРАТЕГИЧЕСКАЯ ПОДГОТОВКА</a:t>
            </a:r>
          </a:p>
          <a:p>
            <a:pPr algn="ctr">
              <a:lnSpc>
                <a:spcPct val="80000"/>
              </a:lnSpc>
            </a:pPr>
            <a:r>
              <a:rPr lang="ru-RU" sz="900" i="1" kern="0" dirty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(ВА ГШ)</a:t>
            </a:r>
          </a:p>
        </p:txBody>
      </p:sp>
      <p:sp>
        <p:nvSpPr>
          <p:cNvPr id="44" name="Скругленный прямоугольник 43"/>
          <p:cNvSpPr>
            <a:spLocks/>
          </p:cNvSpPr>
          <p:nvPr/>
        </p:nvSpPr>
        <p:spPr>
          <a:xfrm>
            <a:off x="5476820" y="5368375"/>
            <a:ext cx="6432289" cy="277819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accent6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6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900" u="sng" kern="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Arial" pitchFamily="34" charset="0"/>
              </a:rPr>
              <a:t>Руководство научной и образовательной деятельностью</a:t>
            </a:r>
          </a:p>
          <a:p>
            <a:pPr algn="ctr">
              <a:lnSpc>
                <a:spcPct val="80000"/>
              </a:lnSpc>
            </a:pPr>
            <a:r>
              <a:rPr lang="ru-RU" sz="900" kern="0" dirty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Начальник КВВУ</a:t>
            </a:r>
          </a:p>
        </p:txBody>
      </p:sp>
      <p:sp>
        <p:nvSpPr>
          <p:cNvPr id="45" name="Скругленный прямоугольник 44"/>
          <p:cNvSpPr>
            <a:spLocks/>
          </p:cNvSpPr>
          <p:nvPr/>
        </p:nvSpPr>
        <p:spPr>
          <a:xfrm>
            <a:off x="1475118" y="2664006"/>
            <a:ext cx="6966353" cy="361116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2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kern="0" dirty="0">
                <a:solidFill>
                  <a:srgbClr val="FF0000"/>
                </a:solidFill>
                <a:latin typeface="Georgia" panose="02040502050405020303" pitchFamily="18" charset="0"/>
                <a:cs typeface="Arial" pitchFamily="34" charset="0"/>
              </a:rPr>
              <a:t>ВЫСШАЯ </a:t>
            </a:r>
            <a:r>
              <a:rPr lang="ru-RU" sz="900" kern="0" dirty="0" smtClean="0">
                <a:solidFill>
                  <a:srgbClr val="FF0000"/>
                </a:solidFill>
                <a:latin typeface="Georgia" panose="02040502050405020303" pitchFamily="18" charset="0"/>
                <a:cs typeface="Arial" pitchFamily="34" charset="0"/>
              </a:rPr>
              <a:t>ВОЕННАЯ </a:t>
            </a:r>
            <a:r>
              <a:rPr lang="ru-RU" sz="900" kern="0" dirty="0">
                <a:solidFill>
                  <a:srgbClr val="FF0000"/>
                </a:solidFill>
                <a:latin typeface="Georgia" panose="02040502050405020303" pitchFamily="18" charset="0"/>
                <a:cs typeface="Arial" pitchFamily="34" charset="0"/>
              </a:rPr>
              <a:t>ОПЕРАТИВНО-ТАКТИЧЕСКАЯ ПОДГОТОВКА</a:t>
            </a:r>
          </a:p>
          <a:p>
            <a:pPr algn="ctr"/>
            <a:r>
              <a:rPr lang="ru-RU" sz="900" i="1" kern="0" dirty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(Магистратура)</a:t>
            </a:r>
          </a:p>
        </p:txBody>
      </p:sp>
      <p:sp>
        <p:nvSpPr>
          <p:cNvPr id="46" name="Скругленный прямоугольник 45"/>
          <p:cNvSpPr>
            <a:spLocks/>
          </p:cNvSpPr>
          <p:nvPr/>
        </p:nvSpPr>
        <p:spPr>
          <a:xfrm>
            <a:off x="1466877" y="3069555"/>
            <a:ext cx="3790149" cy="55084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850" u="sng" kern="0" dirty="0">
                <a:solidFill>
                  <a:srgbClr val="FF0000"/>
                </a:solidFill>
                <a:latin typeface="Georgia" panose="02040502050405020303" pitchFamily="18" charset="0"/>
                <a:cs typeface="Arial" pitchFamily="34" charset="0"/>
              </a:rPr>
              <a:t>Военная служба</a:t>
            </a:r>
          </a:p>
          <a:p>
            <a:pPr algn="ctr">
              <a:lnSpc>
                <a:spcPct val="80000"/>
              </a:lnSpc>
            </a:pPr>
            <a:r>
              <a:rPr lang="ru-RU" sz="850" i="1" kern="0" dirty="0">
                <a:solidFill>
                  <a:srgbClr val="7030A0"/>
                </a:solidFill>
                <a:latin typeface="Georgia" panose="02040502050405020303" pitchFamily="18" charset="0"/>
                <a:cs typeface="Arial" pitchFamily="34" charset="0"/>
              </a:rPr>
              <a:t>начальник службы ЗГТ</a:t>
            </a:r>
          </a:p>
          <a:p>
            <a:pPr algn="ctr">
              <a:lnSpc>
                <a:spcPct val="80000"/>
              </a:lnSpc>
            </a:pPr>
            <a:r>
              <a:rPr lang="ru-RU" sz="850" kern="0" dirty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дивизия, армия, </a:t>
            </a:r>
            <a:r>
              <a:rPr lang="ru-RU" sz="850" kern="0" dirty="0" smtClean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флотилия, РСО 88 ГЦ</a:t>
            </a:r>
          </a:p>
          <a:p>
            <a:pPr algn="ctr">
              <a:lnSpc>
                <a:spcPct val="80000"/>
              </a:lnSpc>
            </a:pPr>
            <a:r>
              <a:rPr lang="ru-RU" sz="850" i="1" kern="0" dirty="0" smtClean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далее –</a:t>
            </a:r>
            <a:r>
              <a:rPr lang="ru-RU" sz="850" kern="0" dirty="0" smtClean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 </a:t>
            </a:r>
          </a:p>
          <a:p>
            <a:pPr algn="ctr">
              <a:lnSpc>
                <a:spcPct val="80000"/>
              </a:lnSpc>
            </a:pPr>
            <a:r>
              <a:rPr lang="ru-RU" sz="850" i="1" kern="0" dirty="0" smtClean="0">
                <a:solidFill>
                  <a:srgbClr val="7030A0"/>
                </a:solidFill>
                <a:latin typeface="Georgia" panose="02040502050405020303" pitchFamily="18" charset="0"/>
                <a:cs typeface="Arial" pitchFamily="34" charset="0"/>
              </a:rPr>
              <a:t>зам</a:t>
            </a:r>
            <a:r>
              <a:rPr lang="ru-RU" sz="850" i="1" kern="0" dirty="0">
                <a:solidFill>
                  <a:srgbClr val="7030A0"/>
                </a:solidFill>
                <a:latin typeface="Georgia" panose="02040502050405020303" pitchFamily="18" charset="0"/>
                <a:cs typeface="Arial" pitchFamily="34" charset="0"/>
              </a:rPr>
              <a:t>. НС ЗГТ </a:t>
            </a:r>
            <a:r>
              <a:rPr lang="ru-RU" sz="850" kern="0" dirty="0" smtClean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ОСК ВО, СФ, </a:t>
            </a:r>
            <a:r>
              <a:rPr lang="ru-RU" sz="850" i="1" kern="0" dirty="0">
                <a:solidFill>
                  <a:srgbClr val="7030A0"/>
                </a:solidFill>
                <a:latin typeface="Georgia" panose="02040502050405020303" pitchFamily="18" charset="0"/>
                <a:cs typeface="Arial" pitchFamily="34" charset="0"/>
              </a:rPr>
              <a:t>нач. центра </a:t>
            </a:r>
            <a:r>
              <a:rPr lang="ru-RU" sz="850" kern="0" dirty="0" smtClean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88 ГЦ, </a:t>
            </a:r>
            <a:r>
              <a:rPr lang="ru-RU" sz="850" i="1" kern="0" dirty="0">
                <a:solidFill>
                  <a:srgbClr val="7030A0"/>
                </a:solidFill>
                <a:latin typeface="Georgia" panose="02040502050405020303" pitchFamily="18" charset="0"/>
                <a:cs typeface="Arial" pitchFamily="34" charset="0"/>
              </a:rPr>
              <a:t>нач. гр. </a:t>
            </a:r>
            <a:r>
              <a:rPr lang="ru-RU" sz="850" kern="0" dirty="0" smtClean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8УГШ</a:t>
            </a:r>
            <a:endParaRPr lang="ru-RU" sz="85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47" name="Скругленный прямоугольник 46"/>
          <p:cNvSpPr>
            <a:spLocks/>
          </p:cNvSpPr>
          <p:nvPr/>
        </p:nvSpPr>
        <p:spPr>
          <a:xfrm>
            <a:off x="1459836" y="4388654"/>
            <a:ext cx="3802309" cy="350979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2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800" kern="0" dirty="0">
                <a:solidFill>
                  <a:srgbClr val="FF0000"/>
                </a:solidFill>
                <a:latin typeface="Georgia" panose="02040502050405020303" pitchFamily="18" charset="0"/>
                <a:cs typeface="Arial" pitchFamily="34" charset="0"/>
              </a:rPr>
              <a:t>ВЫСШАЯ </a:t>
            </a:r>
            <a:r>
              <a:rPr lang="ru-RU" sz="800" kern="0" dirty="0" smtClean="0">
                <a:solidFill>
                  <a:srgbClr val="FF0000"/>
                </a:solidFill>
                <a:latin typeface="Georgia" panose="02040502050405020303" pitchFamily="18" charset="0"/>
                <a:cs typeface="Arial" pitchFamily="34" charset="0"/>
              </a:rPr>
              <a:t>ВОЕННАЯ ОПЕРАТИВНО-</a:t>
            </a:r>
          </a:p>
          <a:p>
            <a:pPr algn="ctr">
              <a:lnSpc>
                <a:spcPct val="80000"/>
              </a:lnSpc>
            </a:pPr>
            <a:r>
              <a:rPr lang="ru-RU" sz="800" kern="0" dirty="0" smtClean="0">
                <a:solidFill>
                  <a:srgbClr val="FF0000"/>
                </a:solidFill>
                <a:latin typeface="Georgia" panose="02040502050405020303" pitchFamily="18" charset="0"/>
                <a:cs typeface="Arial" pitchFamily="34" charset="0"/>
              </a:rPr>
              <a:t>СТРАТЕГИЧЕСКАЯ </a:t>
            </a:r>
            <a:r>
              <a:rPr lang="ru-RU" sz="800" kern="0" dirty="0">
                <a:solidFill>
                  <a:srgbClr val="FF0000"/>
                </a:solidFill>
                <a:latin typeface="Georgia" panose="02040502050405020303" pitchFamily="18" charset="0"/>
                <a:cs typeface="Arial" pitchFamily="34" charset="0"/>
              </a:rPr>
              <a:t>ПОДГОТОВКА</a:t>
            </a:r>
          </a:p>
          <a:p>
            <a:pPr algn="ctr">
              <a:lnSpc>
                <a:spcPct val="80000"/>
              </a:lnSpc>
            </a:pPr>
            <a:r>
              <a:rPr lang="ru-RU" sz="800" i="1" kern="0" dirty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(ВА ГШ)</a:t>
            </a:r>
          </a:p>
        </p:txBody>
      </p:sp>
      <p:sp>
        <p:nvSpPr>
          <p:cNvPr id="48" name="Скругленный прямоугольник 47"/>
          <p:cNvSpPr>
            <a:spLocks/>
          </p:cNvSpPr>
          <p:nvPr/>
        </p:nvSpPr>
        <p:spPr>
          <a:xfrm>
            <a:off x="1593850" y="4845125"/>
            <a:ext cx="3455195" cy="82988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u="sng" kern="0" dirty="0">
                <a:solidFill>
                  <a:srgbClr val="FF0000"/>
                </a:solidFill>
                <a:latin typeface="Georgia" panose="02040502050405020303" pitchFamily="18" charset="0"/>
                <a:cs typeface="Arial" pitchFamily="34" charset="0"/>
              </a:rPr>
              <a:t>Военная служба</a:t>
            </a:r>
          </a:p>
          <a:p>
            <a:pPr algn="ctr"/>
            <a:r>
              <a:rPr lang="ru-RU" sz="900" i="1" kern="0" dirty="0" smtClean="0">
                <a:solidFill>
                  <a:srgbClr val="7030A0"/>
                </a:solidFill>
                <a:latin typeface="Georgia" panose="02040502050405020303" pitchFamily="18" charset="0"/>
                <a:cs typeface="Arial" pitchFamily="34" charset="0"/>
              </a:rPr>
              <a:t>начальник службы ЗГТ </a:t>
            </a:r>
            <a:r>
              <a:rPr lang="ru-RU" sz="900" kern="0" dirty="0" smtClean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вида (рода) ВС</a:t>
            </a:r>
            <a:r>
              <a:rPr lang="ru-RU" sz="900" kern="0" dirty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,</a:t>
            </a:r>
            <a:endParaRPr lang="ru-RU" sz="900" i="1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  <a:p>
            <a:pPr algn="ctr"/>
            <a:r>
              <a:rPr lang="ru-RU" sz="900" i="1" kern="0" dirty="0" smtClean="0">
                <a:solidFill>
                  <a:srgbClr val="7030A0"/>
                </a:solidFill>
                <a:latin typeface="Georgia" panose="02040502050405020303" pitchFamily="18" charset="0"/>
                <a:cs typeface="Arial" pitchFamily="34" charset="0"/>
              </a:rPr>
              <a:t>заместитель начальника</a:t>
            </a:r>
            <a:r>
              <a:rPr lang="ru-RU" sz="900" kern="0" dirty="0" smtClean="0">
                <a:solidFill>
                  <a:srgbClr val="FF0000"/>
                </a:solidFill>
                <a:latin typeface="Georgia" panose="02040502050405020303" pitchFamily="18" charset="0"/>
                <a:cs typeface="Arial" pitchFamily="34" charset="0"/>
              </a:rPr>
              <a:t> </a:t>
            </a:r>
            <a:r>
              <a:rPr lang="ru-RU" sz="900" kern="0" dirty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8 УГШ ВС </a:t>
            </a:r>
            <a:r>
              <a:rPr lang="ru-RU" sz="900" kern="0" dirty="0" smtClean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РФ, </a:t>
            </a:r>
            <a:r>
              <a:rPr lang="ru-RU" sz="900" i="1" kern="0" dirty="0" smtClean="0">
                <a:solidFill>
                  <a:srgbClr val="7030A0"/>
                </a:solidFill>
                <a:latin typeface="Georgia" panose="02040502050405020303" pitchFamily="18" charset="0"/>
                <a:cs typeface="Arial" pitchFamily="34" charset="0"/>
              </a:rPr>
              <a:t>НГЦ-ЗНУ</a:t>
            </a:r>
            <a:endParaRPr lang="ru-RU" sz="90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 flipH="1">
            <a:off x="439476" y="1006513"/>
            <a:ext cx="1279485" cy="4616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1285353" fontAlgn="ctr">
              <a:lnSpc>
                <a:spcPct val="80000"/>
              </a:lnSpc>
            </a:pPr>
            <a:r>
              <a:rPr lang="ru-RU" sz="10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курсант,</a:t>
            </a:r>
          </a:p>
          <a:p>
            <a:pPr defTabSz="1285353" fontAlgn="ctr">
              <a:lnSpc>
                <a:spcPct val="80000"/>
              </a:lnSpc>
            </a:pPr>
            <a:r>
              <a:rPr lang="ru-RU" sz="10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оператор НР,</a:t>
            </a:r>
          </a:p>
          <a:p>
            <a:pPr defTabSz="1285353" fontAlgn="ctr">
              <a:lnSpc>
                <a:spcPct val="80000"/>
              </a:lnSpc>
            </a:pPr>
            <a:r>
              <a:rPr lang="ru-RU" sz="10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студент</a:t>
            </a:r>
            <a:endParaRPr lang="ru-RU" sz="1000" b="1" kern="0" dirty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 flipH="1">
            <a:off x="438960" y="1742113"/>
            <a:ext cx="1229549" cy="2231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1285353" fontAlgn="ctr">
              <a:lnSpc>
                <a:spcPct val="80000"/>
              </a:lnSpc>
            </a:pPr>
            <a:r>
              <a:rPr lang="ru-RU" sz="1000" b="1" kern="0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лейтенант</a:t>
            </a:r>
          </a:p>
        </p:txBody>
      </p:sp>
      <p:sp>
        <p:nvSpPr>
          <p:cNvPr id="51" name="Прямоугольник 50"/>
          <p:cNvSpPr/>
          <p:nvPr/>
        </p:nvSpPr>
        <p:spPr>
          <a:xfrm flipH="1">
            <a:off x="439367" y="1979633"/>
            <a:ext cx="1410878" cy="2231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1285353" fontAlgn="ctr">
              <a:lnSpc>
                <a:spcPct val="80000"/>
              </a:lnSpc>
            </a:pPr>
            <a:r>
              <a:rPr lang="ru-RU" sz="1000" b="1" kern="0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ст. лейтенант</a:t>
            </a:r>
          </a:p>
        </p:txBody>
      </p:sp>
      <p:sp>
        <p:nvSpPr>
          <p:cNvPr id="52" name="Прямоугольник 51"/>
          <p:cNvSpPr/>
          <p:nvPr/>
        </p:nvSpPr>
        <p:spPr>
          <a:xfrm flipH="1">
            <a:off x="439411" y="2300902"/>
            <a:ext cx="1410878" cy="2231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1285353" fontAlgn="ctr">
              <a:lnSpc>
                <a:spcPct val="80000"/>
              </a:lnSpc>
            </a:pPr>
            <a:r>
              <a:rPr lang="ru-RU" sz="1000" b="1" kern="0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капитан</a:t>
            </a:r>
          </a:p>
        </p:txBody>
      </p:sp>
      <p:sp>
        <p:nvSpPr>
          <p:cNvPr id="53" name="Прямоугольник 52"/>
          <p:cNvSpPr/>
          <p:nvPr/>
        </p:nvSpPr>
        <p:spPr>
          <a:xfrm flipH="1">
            <a:off x="438097" y="2726329"/>
            <a:ext cx="1410878" cy="2231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1285353" fontAlgn="ctr">
              <a:lnSpc>
                <a:spcPct val="80000"/>
              </a:lnSpc>
            </a:pPr>
            <a:r>
              <a:rPr lang="ru-RU" sz="1000" b="1" kern="0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майор</a:t>
            </a:r>
          </a:p>
        </p:txBody>
      </p:sp>
      <p:sp>
        <p:nvSpPr>
          <p:cNvPr id="54" name="Прямоугольник 53"/>
          <p:cNvSpPr/>
          <p:nvPr/>
        </p:nvSpPr>
        <p:spPr>
          <a:xfrm flipH="1">
            <a:off x="438505" y="3198983"/>
            <a:ext cx="1583053" cy="2231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1285353" fontAlgn="ctr">
              <a:lnSpc>
                <a:spcPct val="80000"/>
              </a:lnSpc>
            </a:pPr>
            <a:r>
              <a:rPr lang="ru-RU" sz="1000" b="1" kern="0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подполковник</a:t>
            </a:r>
          </a:p>
        </p:txBody>
      </p:sp>
      <p:sp>
        <p:nvSpPr>
          <p:cNvPr id="55" name="Прямоугольник 54"/>
          <p:cNvSpPr/>
          <p:nvPr/>
        </p:nvSpPr>
        <p:spPr>
          <a:xfrm flipH="1">
            <a:off x="438338" y="3951248"/>
            <a:ext cx="1583053" cy="2231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1285353" fontAlgn="ctr">
              <a:lnSpc>
                <a:spcPct val="80000"/>
              </a:lnSpc>
            </a:pPr>
            <a:r>
              <a:rPr lang="ru-RU" sz="1000" b="1" kern="0" dirty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полковник</a:t>
            </a:r>
          </a:p>
        </p:txBody>
      </p:sp>
      <p:sp>
        <p:nvSpPr>
          <p:cNvPr id="56" name="Прямоугольник 55"/>
          <p:cNvSpPr/>
          <p:nvPr/>
        </p:nvSpPr>
        <p:spPr>
          <a:xfrm flipH="1">
            <a:off x="438309" y="4884502"/>
            <a:ext cx="1583053" cy="3462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1285353" fontAlgn="ctr">
              <a:lnSpc>
                <a:spcPct val="80000"/>
              </a:lnSpc>
            </a:pPr>
            <a:r>
              <a:rPr lang="ru-RU" sz="10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генерал-</a:t>
            </a:r>
          </a:p>
          <a:p>
            <a:pPr defTabSz="1285353" fontAlgn="ctr">
              <a:lnSpc>
                <a:spcPct val="80000"/>
              </a:lnSpc>
            </a:pPr>
            <a:r>
              <a:rPr lang="ru-RU" sz="10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майор</a:t>
            </a:r>
            <a:endParaRPr lang="ru-RU" sz="1000" b="1" kern="0" dirty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 flipH="1">
            <a:off x="438265" y="5181289"/>
            <a:ext cx="1909867" cy="3462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1285353" fontAlgn="ctr">
              <a:lnSpc>
                <a:spcPct val="80000"/>
              </a:lnSpc>
            </a:pPr>
            <a:r>
              <a:rPr lang="ru-RU" sz="10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генерал-</a:t>
            </a:r>
          </a:p>
          <a:p>
            <a:pPr defTabSz="1285353" fontAlgn="ctr">
              <a:lnSpc>
                <a:spcPct val="80000"/>
              </a:lnSpc>
            </a:pPr>
            <a:r>
              <a:rPr lang="ru-RU" sz="10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лейтенант</a:t>
            </a:r>
            <a:endParaRPr lang="ru-RU" sz="1000" b="1" kern="0" dirty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 flipH="1">
            <a:off x="7904747" y="2827578"/>
            <a:ext cx="542803" cy="203133"/>
          </a:xfrm>
          <a:prstGeom prst="rect">
            <a:avLst/>
          </a:prstGeom>
          <a:ln>
            <a:noFill/>
          </a:ln>
          <a:effectLst>
            <a:glow rad="127000">
              <a:schemeClr val="accent1"/>
            </a:glow>
          </a:effec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1285353" fontAlgn="ctr">
              <a:lnSpc>
                <a:spcPct val="80000"/>
              </a:lnSpc>
            </a:pPr>
            <a:r>
              <a:rPr lang="ru-RU" sz="900" b="1" kern="0" dirty="0" smtClean="0">
                <a:effectLst/>
                <a:latin typeface="Arial" pitchFamily="34" charset="0"/>
                <a:cs typeface="Arial" pitchFamily="34" charset="0"/>
              </a:rPr>
              <a:t>2 года</a:t>
            </a:r>
            <a:endParaRPr lang="ru-RU" sz="900" b="1" kern="0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 flipH="1">
            <a:off x="4616760" y="4572759"/>
            <a:ext cx="842314" cy="203133"/>
          </a:xfrm>
          <a:prstGeom prst="rect">
            <a:avLst/>
          </a:prstGeom>
          <a:ln>
            <a:noFill/>
          </a:ln>
          <a:effectLst>
            <a:glow rad="127000">
              <a:schemeClr val="accent1"/>
            </a:glow>
          </a:effec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1285353" fontAlgn="ctr">
              <a:lnSpc>
                <a:spcPct val="80000"/>
              </a:lnSpc>
            </a:pPr>
            <a:r>
              <a:rPr lang="ru-RU" sz="900" b="1" kern="0" dirty="0" smtClean="0">
                <a:effectLst/>
                <a:latin typeface="Arial" pitchFamily="34" charset="0"/>
                <a:cs typeface="Arial" pitchFamily="34" charset="0"/>
              </a:rPr>
              <a:t>2 года</a:t>
            </a:r>
            <a:endParaRPr lang="ru-RU" sz="900" b="1" kern="0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 flipH="1">
            <a:off x="7811642" y="3726119"/>
            <a:ext cx="842314" cy="203133"/>
          </a:xfrm>
          <a:prstGeom prst="rect">
            <a:avLst/>
          </a:prstGeom>
          <a:ln>
            <a:noFill/>
          </a:ln>
          <a:effectLst>
            <a:glow rad="127000">
              <a:schemeClr val="accent1"/>
            </a:glow>
          </a:effec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1285353" fontAlgn="ctr">
              <a:lnSpc>
                <a:spcPct val="80000"/>
              </a:lnSpc>
            </a:pPr>
            <a:r>
              <a:rPr lang="ru-RU" sz="900" b="1" kern="0" dirty="0" smtClean="0">
                <a:effectLst/>
                <a:latin typeface="Arial" pitchFamily="34" charset="0"/>
                <a:cs typeface="Arial" pitchFamily="34" charset="0"/>
              </a:rPr>
              <a:t>3 года</a:t>
            </a:r>
            <a:endParaRPr lang="ru-RU" sz="900" b="1" kern="0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 flipH="1">
            <a:off x="11261193" y="3291217"/>
            <a:ext cx="842314" cy="203133"/>
          </a:xfrm>
          <a:prstGeom prst="rect">
            <a:avLst/>
          </a:prstGeom>
          <a:ln>
            <a:noFill/>
          </a:ln>
          <a:effectLst>
            <a:glow rad="127000">
              <a:schemeClr val="accent1"/>
            </a:glow>
          </a:effec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1285353" fontAlgn="ctr">
              <a:lnSpc>
                <a:spcPct val="80000"/>
              </a:lnSpc>
            </a:pPr>
            <a:r>
              <a:rPr lang="ru-RU" sz="900" b="1" kern="0" dirty="0" smtClean="0">
                <a:effectLst/>
                <a:latin typeface="Arial" pitchFamily="34" charset="0"/>
                <a:cs typeface="Arial" pitchFamily="34" charset="0"/>
              </a:rPr>
              <a:t>2 года</a:t>
            </a:r>
            <a:endParaRPr lang="ru-RU" sz="900" b="1" kern="0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 flipH="1">
            <a:off x="11413633" y="2174936"/>
            <a:ext cx="576797" cy="210058"/>
          </a:xfrm>
          <a:prstGeom prst="rect">
            <a:avLst/>
          </a:prstGeom>
          <a:ln>
            <a:noFill/>
          </a:ln>
          <a:effectLst>
            <a:glow rad="127000">
              <a:schemeClr val="accent1"/>
            </a:glow>
          </a:effec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1285353" fontAlgn="ctr">
              <a:lnSpc>
                <a:spcPct val="80000"/>
              </a:lnSpc>
            </a:pPr>
            <a:r>
              <a:rPr lang="ru-RU" sz="900" b="1" kern="0" dirty="0" smtClean="0">
                <a:effectLst/>
                <a:latin typeface="Arial" pitchFamily="34" charset="0"/>
                <a:cs typeface="Arial" pitchFamily="34" charset="0"/>
              </a:rPr>
              <a:t>3-5 лет</a:t>
            </a:r>
            <a:endParaRPr lang="ru-RU" sz="900" b="1" kern="0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 flipH="1">
            <a:off x="11238883" y="4395752"/>
            <a:ext cx="842314" cy="215444"/>
          </a:xfrm>
          <a:prstGeom prst="rect">
            <a:avLst/>
          </a:prstGeom>
          <a:ln>
            <a:noFill/>
          </a:ln>
          <a:effectLst>
            <a:glow rad="127000">
              <a:schemeClr val="accent1"/>
            </a:glow>
          </a:effec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1285353" fontAlgn="ctr">
              <a:lnSpc>
                <a:spcPct val="80000"/>
              </a:lnSpc>
            </a:pPr>
            <a:r>
              <a:rPr lang="ru-RU" sz="900" b="1" kern="0" dirty="0" smtClean="0">
                <a:effectLst/>
                <a:latin typeface="Arial" pitchFamily="34" charset="0"/>
                <a:cs typeface="Arial" pitchFamily="34" charset="0"/>
              </a:rPr>
              <a:t>3 года</a:t>
            </a:r>
            <a:endParaRPr lang="ru-RU" sz="900" b="1" kern="0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 flipH="1">
            <a:off x="11261005" y="5143039"/>
            <a:ext cx="842314" cy="210058"/>
          </a:xfrm>
          <a:prstGeom prst="rect">
            <a:avLst/>
          </a:prstGeom>
          <a:ln>
            <a:noFill/>
          </a:ln>
          <a:effectLst>
            <a:glow rad="127000">
              <a:schemeClr val="accent1"/>
            </a:glow>
          </a:effec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1285353" fontAlgn="ctr">
              <a:lnSpc>
                <a:spcPct val="80000"/>
              </a:lnSpc>
            </a:pPr>
            <a:r>
              <a:rPr lang="ru-RU" sz="900" b="1" kern="0" dirty="0" smtClean="0">
                <a:effectLst/>
                <a:latin typeface="Arial" pitchFamily="34" charset="0"/>
                <a:cs typeface="Arial" pitchFamily="34" charset="0"/>
              </a:rPr>
              <a:t>2 года</a:t>
            </a:r>
            <a:endParaRPr lang="ru-RU" sz="900" b="1" kern="0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Стрелка вправо 64"/>
          <p:cNvSpPr/>
          <p:nvPr/>
        </p:nvSpPr>
        <p:spPr>
          <a:xfrm rot="5400000">
            <a:off x="4707171" y="1406124"/>
            <a:ext cx="275920" cy="188112"/>
          </a:xfrm>
          <a:prstGeom prst="rightArrow">
            <a:avLst>
              <a:gd name="adj1" fmla="val 50000"/>
              <a:gd name="adj2" fmla="val 52602"/>
            </a:avLst>
          </a:prstGeom>
          <a:gradFill flip="none" rotWithShape="1">
            <a:gsLst>
              <a:gs pos="9000">
                <a:srgbClr val="EF4036"/>
              </a:gs>
              <a:gs pos="44000">
                <a:schemeClr val="accent1">
                  <a:lumMod val="97000"/>
                  <a:lumOff val="3000"/>
                </a:schemeClr>
              </a:gs>
              <a:gs pos="78000">
                <a:schemeClr val="bg1"/>
              </a:gs>
            </a:gsLst>
            <a:lin ang="8100000" scaled="1"/>
            <a:tileRect/>
          </a:gra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rthographicFront"/>
            <a:lightRig rig="harsh" dir="t">
              <a:rot lat="0" lon="0" rev="3000000"/>
            </a:lightRig>
          </a:scene3d>
          <a:sp3d extrusionH="254000" contourW="19050">
            <a:bevelT w="82550" h="44450"/>
            <a:bevelB w="82550" h="44450" prst="angle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85353" fontAlgn="ctr">
              <a:lnSpc>
                <a:spcPct val="80000"/>
              </a:lnSpc>
            </a:pPr>
            <a:endParaRPr lang="ru-RU" sz="1600" b="1" kern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Прямоугольник 65"/>
          <p:cNvSpPr/>
          <p:nvPr/>
        </p:nvSpPr>
        <p:spPr>
          <a:xfrm flipH="1">
            <a:off x="3974333" y="1224328"/>
            <a:ext cx="918952" cy="203133"/>
          </a:xfrm>
          <a:prstGeom prst="rect">
            <a:avLst/>
          </a:prstGeom>
          <a:ln>
            <a:noFill/>
          </a:ln>
          <a:effectLst>
            <a:glow rad="127000">
              <a:schemeClr val="accent1"/>
            </a:glow>
          </a:effec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1285353" fontAlgn="ctr">
              <a:lnSpc>
                <a:spcPct val="80000"/>
              </a:lnSpc>
            </a:pPr>
            <a:r>
              <a:rPr lang="ru-RU" sz="900" b="1" kern="0" dirty="0" smtClean="0">
                <a:effectLst/>
                <a:latin typeface="Arial" pitchFamily="34" charset="0"/>
                <a:cs typeface="Arial" pitchFamily="34" charset="0"/>
              </a:rPr>
              <a:t>2 года, 10 м.</a:t>
            </a:r>
            <a:endParaRPr lang="ru-RU" sz="900" b="1" kern="0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Скругленный прямоугольник 66"/>
          <p:cNvSpPr>
            <a:spLocks/>
          </p:cNvSpPr>
          <p:nvPr/>
        </p:nvSpPr>
        <p:spPr>
          <a:xfrm>
            <a:off x="5028639" y="995984"/>
            <a:ext cx="3477747" cy="527102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2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80000"/>
              </a:lnSpc>
            </a:pPr>
            <a:r>
              <a:rPr lang="ru-RU" sz="900" kern="0" dirty="0" smtClean="0">
                <a:solidFill>
                  <a:srgbClr val="FF0000"/>
                </a:solidFill>
                <a:latin typeface="Georgia" panose="02040502050405020303" pitchFamily="18" charset="0"/>
                <a:cs typeface="Arial" pitchFamily="34" charset="0"/>
              </a:rPr>
              <a:t>ПОЛНАЯ ВОЕННО-СПЕЦИАЛЬНАЯ ПОДГОТОВКА</a:t>
            </a:r>
          </a:p>
          <a:p>
            <a:pPr algn="ctr" defTabSz="914400">
              <a:lnSpc>
                <a:spcPct val="80000"/>
              </a:lnSpc>
            </a:pPr>
            <a:r>
              <a:rPr lang="ru-RU" sz="900" kern="0" dirty="0" smtClean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(КВВУ, вузы МО РФ</a:t>
            </a:r>
            <a:r>
              <a:rPr lang="ru-RU" sz="900" kern="0" dirty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 </a:t>
            </a:r>
            <a:r>
              <a:rPr lang="ru-RU" sz="900" kern="0" dirty="0" smtClean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по родственным специальностям СЗГТ)</a:t>
            </a:r>
            <a:endParaRPr lang="ru-RU" sz="90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 flipH="1">
            <a:off x="7831385" y="1323896"/>
            <a:ext cx="918952" cy="210058"/>
          </a:xfrm>
          <a:prstGeom prst="rect">
            <a:avLst/>
          </a:prstGeom>
          <a:ln>
            <a:noFill/>
          </a:ln>
          <a:effectLst>
            <a:glow rad="127000">
              <a:schemeClr val="accent1"/>
            </a:glow>
          </a:effec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1285353" fontAlgn="ctr">
              <a:lnSpc>
                <a:spcPct val="80000"/>
              </a:lnSpc>
            </a:pPr>
            <a:r>
              <a:rPr lang="ru-RU" sz="900" b="1" kern="0" dirty="0" smtClean="0">
                <a:latin typeface="Arial" pitchFamily="34" charset="0"/>
                <a:cs typeface="Arial" pitchFamily="34" charset="0"/>
              </a:rPr>
              <a:t>5 лет</a:t>
            </a:r>
            <a:endParaRPr lang="ru-RU" sz="900" b="1" kern="0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Скругленный прямоугольник 68"/>
          <p:cNvSpPr>
            <a:spLocks/>
          </p:cNvSpPr>
          <p:nvPr/>
        </p:nvSpPr>
        <p:spPr>
          <a:xfrm>
            <a:off x="8564193" y="994872"/>
            <a:ext cx="3477747" cy="539444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2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914400">
              <a:lnSpc>
                <a:spcPct val="80000"/>
              </a:lnSpc>
            </a:pPr>
            <a:r>
              <a:rPr lang="ru-RU" sz="900" kern="0" dirty="0" smtClean="0">
                <a:solidFill>
                  <a:srgbClr val="FF0000"/>
                </a:solidFill>
                <a:latin typeface="Georgia" panose="02040502050405020303" pitchFamily="18" charset="0"/>
                <a:cs typeface="Arial" pitchFamily="34" charset="0"/>
              </a:rPr>
              <a:t>СПЕЦИАЛИТЕТ, БАКАЛАВРИАТ</a:t>
            </a:r>
          </a:p>
          <a:p>
            <a:pPr algn="ctr" defTabSz="914400">
              <a:lnSpc>
                <a:spcPct val="80000"/>
              </a:lnSpc>
            </a:pPr>
            <a:r>
              <a:rPr lang="ru-RU" sz="900" kern="0" dirty="0" smtClean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по родственным специальностям СЗГТ</a:t>
            </a:r>
          </a:p>
          <a:p>
            <a:pPr algn="ctr" defTabSz="914400">
              <a:lnSpc>
                <a:spcPct val="80000"/>
              </a:lnSpc>
            </a:pPr>
            <a:r>
              <a:rPr lang="ru-RU" sz="900" kern="0" dirty="0" smtClean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(Научные роты МО РФ, УЦ (специалистов СЗГТ) КВВУ,</a:t>
            </a:r>
          </a:p>
          <a:p>
            <a:pPr algn="ctr" defTabSz="914400">
              <a:lnSpc>
                <a:spcPct val="80000"/>
              </a:lnSpc>
            </a:pPr>
            <a:r>
              <a:rPr lang="ru-RU" sz="900" kern="0" dirty="0" smtClean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военные учебные центры и вузы РФ)</a:t>
            </a:r>
            <a:endParaRPr lang="ru-RU" sz="90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 flipH="1">
            <a:off x="11379641" y="1348889"/>
            <a:ext cx="918952" cy="210058"/>
          </a:xfrm>
          <a:prstGeom prst="rect">
            <a:avLst/>
          </a:prstGeom>
          <a:ln>
            <a:noFill/>
          </a:ln>
          <a:effectLst>
            <a:glow rad="127000">
              <a:schemeClr val="accent1"/>
            </a:glow>
          </a:effec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1285353" fontAlgn="ctr">
              <a:lnSpc>
                <a:spcPct val="80000"/>
              </a:lnSpc>
            </a:pPr>
            <a:r>
              <a:rPr lang="ru-RU" sz="900" b="1" kern="0" dirty="0" smtClean="0">
                <a:latin typeface="Arial" pitchFamily="34" charset="0"/>
                <a:cs typeface="Arial" pitchFamily="34" charset="0"/>
              </a:rPr>
              <a:t>5 лет</a:t>
            </a:r>
            <a:endParaRPr lang="ru-RU" sz="900" b="1" kern="0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Стрелка вправо 70"/>
          <p:cNvSpPr/>
          <p:nvPr/>
        </p:nvSpPr>
        <p:spPr>
          <a:xfrm>
            <a:off x="4881654" y="1651766"/>
            <a:ext cx="275920" cy="166976"/>
          </a:xfrm>
          <a:prstGeom prst="rightArrow">
            <a:avLst>
              <a:gd name="adj1" fmla="val 50000"/>
              <a:gd name="adj2" fmla="val 52602"/>
            </a:avLst>
          </a:prstGeom>
          <a:gradFill flip="none" rotWithShape="1">
            <a:gsLst>
              <a:gs pos="9000">
                <a:srgbClr val="EF4036"/>
              </a:gs>
              <a:gs pos="44000">
                <a:schemeClr val="accent1">
                  <a:lumMod val="97000"/>
                  <a:lumOff val="3000"/>
                </a:schemeClr>
              </a:gs>
              <a:gs pos="78000">
                <a:schemeClr val="bg1"/>
              </a:gs>
            </a:gsLst>
            <a:lin ang="8100000" scaled="1"/>
            <a:tileRect/>
          </a:gra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rthographicFront"/>
            <a:lightRig rig="harsh" dir="t">
              <a:rot lat="0" lon="0" rev="3000000"/>
            </a:lightRig>
          </a:scene3d>
          <a:sp3d extrusionH="254000" contourW="19050">
            <a:bevelT w="82550" h="44450"/>
            <a:bevelB w="82550" h="44450" prst="angle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85353" fontAlgn="ctr">
              <a:lnSpc>
                <a:spcPct val="80000"/>
              </a:lnSpc>
            </a:pPr>
            <a:endParaRPr lang="ru-RU" sz="1600" b="1" kern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Прямоугольник 71"/>
          <p:cNvSpPr/>
          <p:nvPr/>
        </p:nvSpPr>
        <p:spPr>
          <a:xfrm flipH="1">
            <a:off x="441064" y="1405997"/>
            <a:ext cx="1279485" cy="3462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1285353" fontAlgn="ctr">
              <a:lnSpc>
                <a:spcPct val="80000"/>
              </a:lnSpc>
            </a:pPr>
            <a:r>
              <a:rPr lang="ru-RU" sz="10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прапорщик,</a:t>
            </a:r>
            <a:br>
              <a:rPr lang="ru-RU" sz="10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</a:br>
            <a:r>
              <a:rPr lang="ru-RU" sz="10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мл. лейтенант</a:t>
            </a:r>
            <a:endParaRPr lang="ru-RU" sz="1000" b="1" kern="0" dirty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Скругленный прямоугольник 72"/>
          <p:cNvSpPr>
            <a:spLocks/>
          </p:cNvSpPr>
          <p:nvPr/>
        </p:nvSpPr>
        <p:spPr>
          <a:xfrm>
            <a:off x="1478772" y="2056400"/>
            <a:ext cx="6954806" cy="48864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80000"/>
              </a:lnSpc>
            </a:pPr>
            <a:r>
              <a:rPr lang="ru-RU" sz="900" u="sng" kern="0" dirty="0" smtClean="0">
                <a:solidFill>
                  <a:srgbClr val="FF0000"/>
                </a:solidFill>
                <a:effectLst/>
                <a:latin typeface="Georgia" panose="02040502050405020303" pitchFamily="18" charset="0"/>
                <a:cs typeface="Arial" pitchFamily="34" charset="0"/>
              </a:rPr>
              <a:t>Военная служба</a:t>
            </a:r>
          </a:p>
          <a:p>
            <a:pPr algn="ctr" defTabSz="914400">
              <a:lnSpc>
                <a:spcPct val="80000"/>
              </a:lnSpc>
            </a:pPr>
            <a:r>
              <a:rPr lang="ru-RU" sz="900" i="1" kern="0" dirty="0" smtClean="0">
                <a:solidFill>
                  <a:srgbClr val="7030A0"/>
                </a:solidFill>
                <a:latin typeface="Georgia" panose="02040502050405020303" pitchFamily="18" charset="0"/>
                <a:cs typeface="Arial" pitchFamily="34" charset="0"/>
              </a:rPr>
              <a:t>нач. отделения, начальник службы ЗГТ </a:t>
            </a:r>
            <a:r>
              <a:rPr lang="ru-RU" sz="900" kern="0" dirty="0" smtClean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полка, бригады</a:t>
            </a:r>
            <a:endParaRPr lang="ru-RU" sz="900" kern="0" dirty="0" smtClean="0">
              <a:solidFill>
                <a:schemeClr val="tx1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74" name="Скругленный прямоугольник 73"/>
          <p:cNvSpPr>
            <a:spLocks/>
          </p:cNvSpPr>
          <p:nvPr/>
        </p:nvSpPr>
        <p:spPr>
          <a:xfrm>
            <a:off x="1461370" y="3669187"/>
            <a:ext cx="3795655" cy="277097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accent6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6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900" u="sng" kern="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cs typeface="Arial" pitchFamily="34" charset="0"/>
              </a:rPr>
              <a:t>Научная и образовательная деятельность</a:t>
            </a:r>
          </a:p>
          <a:p>
            <a:pPr algn="ctr">
              <a:lnSpc>
                <a:spcPct val="80000"/>
              </a:lnSpc>
            </a:pPr>
            <a:r>
              <a:rPr lang="ru-RU" sz="900" kern="0" dirty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КВВУ (вузы МО РФ) НИЦ, </a:t>
            </a:r>
            <a:r>
              <a:rPr lang="ru-RU" sz="900" kern="0" dirty="0" smtClean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НТК</a:t>
            </a:r>
            <a:endParaRPr lang="ru-RU" sz="90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75" name="Скругленный прямоугольник 74"/>
          <p:cNvSpPr>
            <a:spLocks/>
          </p:cNvSpPr>
          <p:nvPr/>
        </p:nvSpPr>
        <p:spPr>
          <a:xfrm>
            <a:off x="1460572" y="3969911"/>
            <a:ext cx="3790149" cy="37781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900" u="sng" kern="0" dirty="0">
                <a:solidFill>
                  <a:srgbClr val="FF0000"/>
                </a:solidFill>
                <a:latin typeface="Georgia" panose="02040502050405020303" pitchFamily="18" charset="0"/>
                <a:cs typeface="Arial" pitchFamily="34" charset="0"/>
              </a:rPr>
              <a:t>Военная служба</a:t>
            </a:r>
          </a:p>
          <a:p>
            <a:pPr algn="ctr">
              <a:lnSpc>
                <a:spcPct val="80000"/>
              </a:lnSpc>
            </a:pPr>
            <a:r>
              <a:rPr lang="ru-RU" sz="900" i="1" kern="0" dirty="0">
                <a:solidFill>
                  <a:srgbClr val="7030A0"/>
                </a:solidFill>
                <a:latin typeface="Georgia" panose="02040502050405020303" pitchFamily="18" charset="0"/>
                <a:cs typeface="Arial" pitchFamily="34" charset="0"/>
              </a:rPr>
              <a:t>начальник </a:t>
            </a:r>
            <a:r>
              <a:rPr lang="ru-RU" sz="900" i="1" kern="0" dirty="0" smtClean="0">
                <a:solidFill>
                  <a:srgbClr val="7030A0"/>
                </a:solidFill>
                <a:latin typeface="Georgia" panose="02040502050405020303" pitchFamily="18" charset="0"/>
                <a:cs typeface="Arial" pitchFamily="34" charset="0"/>
              </a:rPr>
              <a:t>отдела </a:t>
            </a:r>
            <a:r>
              <a:rPr lang="ru-RU" sz="900" kern="0" dirty="0" smtClean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8 УГШ</a:t>
            </a:r>
            <a:endParaRPr lang="ru-RU" sz="900" i="1" kern="0" dirty="0">
              <a:solidFill>
                <a:srgbClr val="7030A0"/>
              </a:solidFill>
              <a:latin typeface="Georgia" panose="02040502050405020303" pitchFamily="18" charset="0"/>
              <a:cs typeface="Arial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ru-RU" sz="900" i="1" kern="0" dirty="0">
                <a:solidFill>
                  <a:srgbClr val="7030A0"/>
                </a:solidFill>
                <a:latin typeface="Georgia" panose="02040502050405020303" pitchFamily="18" charset="0"/>
                <a:cs typeface="Arial" pitchFamily="34" charset="0"/>
              </a:rPr>
              <a:t>начальник </a:t>
            </a:r>
            <a:r>
              <a:rPr lang="ru-RU" sz="900" i="1" kern="0" dirty="0" smtClean="0">
                <a:solidFill>
                  <a:srgbClr val="7030A0"/>
                </a:solidFill>
                <a:latin typeface="Georgia" panose="02040502050405020303" pitchFamily="18" charset="0"/>
                <a:cs typeface="Arial" pitchFamily="34" charset="0"/>
              </a:rPr>
              <a:t>службы ЗГТ </a:t>
            </a:r>
            <a:r>
              <a:rPr lang="ru-RU" sz="900" kern="0" dirty="0" smtClean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ОСК ВО, СФ, вида (рода) ВС</a:t>
            </a:r>
            <a:endParaRPr lang="ru-RU" sz="900" i="1" kern="0" dirty="0">
              <a:solidFill>
                <a:srgbClr val="7030A0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76" name="Прямоугольник 75"/>
          <p:cNvSpPr/>
          <p:nvPr/>
        </p:nvSpPr>
        <p:spPr>
          <a:xfrm flipH="1">
            <a:off x="11433090" y="2432780"/>
            <a:ext cx="562886" cy="203133"/>
          </a:xfrm>
          <a:prstGeom prst="rect">
            <a:avLst/>
          </a:prstGeom>
          <a:ln>
            <a:noFill/>
          </a:ln>
          <a:effectLst>
            <a:glow rad="127000">
              <a:schemeClr val="accent1"/>
            </a:glow>
          </a:effec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1285353" fontAlgn="ctr">
              <a:lnSpc>
                <a:spcPct val="80000"/>
              </a:lnSpc>
            </a:pPr>
            <a:r>
              <a:rPr lang="ru-RU" sz="900" b="1" kern="0" dirty="0" smtClean="0">
                <a:effectLst/>
                <a:latin typeface="Arial" pitchFamily="34" charset="0"/>
                <a:cs typeface="Arial" pitchFamily="34" charset="0"/>
              </a:rPr>
              <a:t>3 года</a:t>
            </a:r>
            <a:endParaRPr lang="ru-RU" sz="900" b="1" kern="0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Прямоугольник 76"/>
          <p:cNvSpPr/>
          <p:nvPr/>
        </p:nvSpPr>
        <p:spPr>
          <a:xfrm flipH="1">
            <a:off x="7889790" y="2360064"/>
            <a:ext cx="594730" cy="203133"/>
          </a:xfrm>
          <a:prstGeom prst="rect">
            <a:avLst/>
          </a:prstGeom>
          <a:ln>
            <a:noFill/>
          </a:ln>
          <a:effectLst>
            <a:glow rad="127000">
              <a:schemeClr val="accent1"/>
            </a:glow>
          </a:effec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1285353" fontAlgn="ctr">
              <a:lnSpc>
                <a:spcPct val="80000"/>
              </a:lnSpc>
            </a:pPr>
            <a:r>
              <a:rPr lang="ru-RU" sz="900" b="1" kern="0" dirty="0" smtClean="0">
                <a:latin typeface="Arial" pitchFamily="34" charset="0"/>
                <a:cs typeface="Arial" pitchFamily="34" charset="0"/>
              </a:rPr>
              <a:t>3-5 лет</a:t>
            </a:r>
            <a:endParaRPr lang="ru-RU" sz="900" b="1" kern="0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Скругленный прямоугольник 77"/>
          <p:cNvSpPr>
            <a:spLocks/>
          </p:cNvSpPr>
          <p:nvPr/>
        </p:nvSpPr>
        <p:spPr>
          <a:xfrm>
            <a:off x="8616963" y="3925189"/>
            <a:ext cx="3292070" cy="31500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8900000" scaled="1"/>
            <a:tileRect/>
          </a:gradFill>
          <a:ln w="28575">
            <a:solidFill>
              <a:schemeClr val="accent1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800" u="sng" kern="0" dirty="0">
                <a:solidFill>
                  <a:srgbClr val="FF0000"/>
                </a:solidFill>
                <a:latin typeface="Georgia" panose="02040502050405020303" pitchFamily="18" charset="0"/>
                <a:cs typeface="Arial" pitchFamily="34" charset="0"/>
              </a:rPr>
              <a:t>Военная служба </a:t>
            </a:r>
          </a:p>
          <a:p>
            <a:pPr algn="ctr">
              <a:lnSpc>
                <a:spcPct val="80000"/>
              </a:lnSpc>
            </a:pPr>
            <a:r>
              <a:rPr lang="ru-RU" sz="800" i="1" kern="0" dirty="0" err="1" smtClean="0">
                <a:solidFill>
                  <a:srgbClr val="7030A0"/>
                </a:solidFill>
                <a:latin typeface="Georgia" panose="02040502050405020303" pitchFamily="18" charset="0"/>
                <a:cs typeface="Arial" pitchFamily="34" charset="0"/>
              </a:rPr>
              <a:t>зам.нач.СЗГТ</a:t>
            </a:r>
            <a:r>
              <a:rPr lang="ru-RU" sz="800" i="1" kern="0" dirty="0" smtClean="0">
                <a:solidFill>
                  <a:srgbClr val="7030A0"/>
                </a:solidFill>
                <a:latin typeface="Georgia" panose="02040502050405020303" pitchFamily="18" charset="0"/>
                <a:cs typeface="Arial" pitchFamily="34" charset="0"/>
              </a:rPr>
              <a:t> </a:t>
            </a:r>
            <a:r>
              <a:rPr lang="ru-RU" sz="800" kern="0" dirty="0" smtClean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ОСК ВО, СФ,</a:t>
            </a:r>
            <a:r>
              <a:rPr lang="ru-RU" sz="800" i="1" kern="0" dirty="0">
                <a:solidFill>
                  <a:srgbClr val="7030A0"/>
                </a:solidFill>
                <a:latin typeface="Georgia" panose="02040502050405020303" pitchFamily="18" charset="0"/>
                <a:cs typeface="Arial" pitchFamily="34" charset="0"/>
              </a:rPr>
              <a:t> </a:t>
            </a:r>
            <a:r>
              <a:rPr lang="ru-RU" sz="800" i="1" kern="0" dirty="0" err="1" smtClean="0">
                <a:solidFill>
                  <a:srgbClr val="7030A0"/>
                </a:solidFill>
                <a:latin typeface="Georgia" panose="02040502050405020303" pitchFamily="18" charset="0"/>
                <a:cs typeface="Arial" pitchFamily="34" charset="0"/>
              </a:rPr>
              <a:t>нач</a:t>
            </a:r>
            <a:r>
              <a:rPr lang="ru-RU" sz="800" i="1" kern="0" dirty="0" err="1">
                <a:solidFill>
                  <a:srgbClr val="7030A0"/>
                </a:solidFill>
                <a:latin typeface="Georgia" panose="02040502050405020303" pitchFamily="18" charset="0"/>
                <a:cs typeface="Arial" pitchFamily="34" charset="0"/>
              </a:rPr>
              <a:t>.</a:t>
            </a:r>
            <a:r>
              <a:rPr lang="ru-RU" sz="800" i="1" kern="0" dirty="0" err="1" smtClean="0">
                <a:solidFill>
                  <a:srgbClr val="7030A0"/>
                </a:solidFill>
                <a:latin typeface="Georgia" panose="02040502050405020303" pitchFamily="18" charset="0"/>
                <a:cs typeface="Arial" pitchFamily="34" charset="0"/>
              </a:rPr>
              <a:t>центра</a:t>
            </a:r>
            <a:r>
              <a:rPr lang="ru-RU" sz="800" kern="0" dirty="0" smtClean="0">
                <a:solidFill>
                  <a:schemeClr val="tx1"/>
                </a:solidFill>
                <a:latin typeface="Georgia" panose="02040502050405020303" pitchFamily="18" charset="0"/>
                <a:cs typeface="Arial" pitchFamily="34" charset="0"/>
              </a:rPr>
              <a:t> 88 ГЦ, НТК, 8 УГШ</a:t>
            </a:r>
            <a:endParaRPr lang="ru-RU" sz="800" kern="0" dirty="0">
              <a:solidFill>
                <a:schemeClr val="tx1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79" name="Стрелка вправо 78"/>
          <p:cNvSpPr/>
          <p:nvPr/>
        </p:nvSpPr>
        <p:spPr>
          <a:xfrm rot="5400000">
            <a:off x="8527510" y="3575717"/>
            <a:ext cx="600275" cy="188112"/>
          </a:xfrm>
          <a:prstGeom prst="rightArrow">
            <a:avLst>
              <a:gd name="adj1" fmla="val 50000"/>
              <a:gd name="adj2" fmla="val 52602"/>
            </a:avLst>
          </a:prstGeom>
          <a:gradFill flip="none" rotWithShape="1">
            <a:gsLst>
              <a:gs pos="9000">
                <a:srgbClr val="EF4036">
                  <a:alpha val="54000"/>
                </a:srgbClr>
              </a:gs>
              <a:gs pos="44000">
                <a:schemeClr val="accent1">
                  <a:lumMod val="97000"/>
                  <a:lumOff val="3000"/>
                  <a:alpha val="46000"/>
                </a:schemeClr>
              </a:gs>
              <a:gs pos="78000">
                <a:schemeClr val="bg1">
                  <a:alpha val="53000"/>
                  <a:lumMod val="100000"/>
                </a:schemeClr>
              </a:gs>
            </a:gsLst>
            <a:lin ang="8100000" scaled="1"/>
            <a:tileRect/>
          </a:gradFill>
          <a:ln>
            <a:noFill/>
          </a:ln>
          <a:effectLst>
            <a:glow>
              <a:schemeClr val="accent1"/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rthographicFront"/>
            <a:lightRig rig="harsh" dir="t">
              <a:rot lat="0" lon="0" rev="3000000"/>
            </a:lightRig>
          </a:scene3d>
          <a:sp3d extrusionH="254000" contourW="19050">
            <a:bevelT w="82550" h="44450"/>
            <a:bevelB w="82550" h="44450" prst="angle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85353" fontAlgn="ctr">
              <a:lnSpc>
                <a:spcPct val="80000"/>
              </a:lnSpc>
            </a:pPr>
            <a:endParaRPr lang="ru-RU" sz="1600" b="1" kern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0" name="Стрелка вправо 79"/>
          <p:cNvSpPr/>
          <p:nvPr/>
        </p:nvSpPr>
        <p:spPr>
          <a:xfrm rot="5400000">
            <a:off x="10744969" y="4419091"/>
            <a:ext cx="638603" cy="188112"/>
          </a:xfrm>
          <a:prstGeom prst="rightArrow">
            <a:avLst>
              <a:gd name="adj1" fmla="val 50000"/>
              <a:gd name="adj2" fmla="val 52602"/>
            </a:avLst>
          </a:prstGeom>
          <a:gradFill flip="none" rotWithShape="1">
            <a:gsLst>
              <a:gs pos="9000">
                <a:srgbClr val="EF4036">
                  <a:alpha val="54000"/>
                </a:srgbClr>
              </a:gs>
              <a:gs pos="44000">
                <a:schemeClr val="accent1">
                  <a:lumMod val="97000"/>
                  <a:lumOff val="3000"/>
                  <a:alpha val="46000"/>
                </a:schemeClr>
              </a:gs>
              <a:gs pos="78000">
                <a:schemeClr val="bg1">
                  <a:alpha val="53000"/>
                  <a:lumMod val="100000"/>
                </a:schemeClr>
              </a:gs>
            </a:gsLst>
            <a:lin ang="8100000" scaled="1"/>
            <a:tileRect/>
          </a:gradFill>
          <a:ln>
            <a:noFill/>
          </a:ln>
          <a:effectLst>
            <a:glow>
              <a:schemeClr val="accent1"/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rthographicFront"/>
            <a:lightRig rig="harsh" dir="t">
              <a:rot lat="0" lon="0" rev="3000000"/>
            </a:lightRig>
          </a:scene3d>
          <a:sp3d extrusionH="254000" contourW="19050">
            <a:bevelT w="82550" h="44450"/>
            <a:bevelB w="82550" h="44450" prst="angle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85353" fontAlgn="ctr">
              <a:lnSpc>
                <a:spcPct val="80000"/>
              </a:lnSpc>
            </a:pPr>
            <a:endParaRPr lang="ru-RU" sz="1600" b="1" kern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1" name="Прямоугольник 80"/>
          <p:cNvSpPr/>
          <p:nvPr/>
        </p:nvSpPr>
        <p:spPr>
          <a:xfrm flipH="1">
            <a:off x="11215600" y="4775223"/>
            <a:ext cx="842314" cy="210058"/>
          </a:xfrm>
          <a:prstGeom prst="rect">
            <a:avLst/>
          </a:prstGeom>
          <a:ln>
            <a:noFill/>
          </a:ln>
          <a:effectLst>
            <a:glow rad="127000">
              <a:schemeClr val="accent1"/>
            </a:glow>
          </a:effec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1285353" fontAlgn="ctr">
              <a:lnSpc>
                <a:spcPct val="80000"/>
              </a:lnSpc>
            </a:pPr>
            <a:r>
              <a:rPr lang="ru-RU" sz="900" b="1" kern="0" dirty="0" smtClean="0">
                <a:latin typeface="Arial" pitchFamily="34" charset="0"/>
                <a:cs typeface="Arial" pitchFamily="34" charset="0"/>
              </a:rPr>
              <a:t>3-4</a:t>
            </a:r>
            <a:r>
              <a:rPr lang="ru-RU" sz="900" b="1" kern="0" dirty="0" smtClean="0">
                <a:effectLst/>
                <a:latin typeface="Arial" pitchFamily="34" charset="0"/>
                <a:cs typeface="Arial" pitchFamily="34" charset="0"/>
              </a:rPr>
              <a:t> года</a:t>
            </a:r>
            <a:endParaRPr lang="ru-RU" sz="900" b="1" kern="0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2" name="Прямоугольник 81"/>
          <p:cNvSpPr/>
          <p:nvPr/>
        </p:nvSpPr>
        <p:spPr>
          <a:xfrm flipH="1">
            <a:off x="11224043" y="3902761"/>
            <a:ext cx="842314" cy="210058"/>
          </a:xfrm>
          <a:prstGeom prst="rect">
            <a:avLst/>
          </a:prstGeom>
          <a:ln>
            <a:noFill/>
          </a:ln>
          <a:effectLst>
            <a:glow rad="127000">
              <a:schemeClr val="accent1"/>
            </a:glow>
          </a:effec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1285353" fontAlgn="ctr">
              <a:lnSpc>
                <a:spcPct val="80000"/>
              </a:lnSpc>
            </a:pPr>
            <a:r>
              <a:rPr lang="ru-RU" sz="900" b="1" kern="0" dirty="0" smtClean="0">
                <a:latin typeface="Arial" pitchFamily="34" charset="0"/>
                <a:cs typeface="Arial" pitchFamily="34" charset="0"/>
              </a:rPr>
              <a:t>3-4</a:t>
            </a:r>
            <a:r>
              <a:rPr lang="ru-RU" sz="900" b="1" kern="0" dirty="0" smtClean="0">
                <a:effectLst/>
                <a:latin typeface="Arial" pitchFamily="34" charset="0"/>
                <a:cs typeface="Arial" pitchFamily="34" charset="0"/>
              </a:rPr>
              <a:t> года</a:t>
            </a:r>
            <a:endParaRPr lang="ru-RU" sz="900" b="1" kern="0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3" name="Прямоугольник 82"/>
          <p:cNvSpPr/>
          <p:nvPr/>
        </p:nvSpPr>
        <p:spPr>
          <a:xfrm flipH="1">
            <a:off x="11215109" y="3678815"/>
            <a:ext cx="842314" cy="210058"/>
          </a:xfrm>
          <a:prstGeom prst="rect">
            <a:avLst/>
          </a:prstGeom>
          <a:ln>
            <a:noFill/>
          </a:ln>
          <a:effectLst>
            <a:glow rad="127000">
              <a:schemeClr val="accent1"/>
            </a:glow>
          </a:effec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1285353" fontAlgn="ctr">
              <a:lnSpc>
                <a:spcPct val="80000"/>
              </a:lnSpc>
            </a:pPr>
            <a:r>
              <a:rPr lang="ru-RU" sz="900" b="1" kern="0" dirty="0" smtClean="0">
                <a:latin typeface="Arial" pitchFamily="34" charset="0"/>
                <a:cs typeface="Arial" pitchFamily="34" charset="0"/>
              </a:rPr>
              <a:t>3-4</a:t>
            </a:r>
            <a:r>
              <a:rPr lang="ru-RU" sz="900" b="1" kern="0" dirty="0" smtClean="0">
                <a:effectLst/>
                <a:latin typeface="Arial" pitchFamily="34" charset="0"/>
                <a:cs typeface="Arial" pitchFamily="34" charset="0"/>
              </a:rPr>
              <a:t> года</a:t>
            </a:r>
            <a:endParaRPr lang="ru-RU" sz="900" b="1" kern="0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4" name="Прямоугольник 83"/>
          <p:cNvSpPr/>
          <p:nvPr/>
        </p:nvSpPr>
        <p:spPr>
          <a:xfrm flipH="1">
            <a:off x="11231405" y="2833994"/>
            <a:ext cx="842314" cy="210058"/>
          </a:xfrm>
          <a:prstGeom prst="rect">
            <a:avLst/>
          </a:prstGeom>
          <a:ln>
            <a:noFill/>
          </a:ln>
          <a:effectLst>
            <a:glow rad="127000">
              <a:schemeClr val="accent1"/>
            </a:glow>
          </a:effec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1285353" fontAlgn="ctr">
              <a:lnSpc>
                <a:spcPct val="80000"/>
              </a:lnSpc>
            </a:pPr>
            <a:r>
              <a:rPr lang="ru-RU" sz="900" b="1" kern="0" dirty="0" smtClean="0">
                <a:latin typeface="Arial" pitchFamily="34" charset="0"/>
                <a:cs typeface="Arial" pitchFamily="34" charset="0"/>
              </a:rPr>
              <a:t>3-4</a:t>
            </a:r>
            <a:r>
              <a:rPr lang="ru-RU" sz="900" b="1" kern="0" dirty="0" smtClean="0">
                <a:effectLst/>
                <a:latin typeface="Arial" pitchFamily="34" charset="0"/>
                <a:cs typeface="Arial" pitchFamily="34" charset="0"/>
              </a:rPr>
              <a:t> года</a:t>
            </a:r>
            <a:endParaRPr lang="ru-RU" sz="900" b="1" kern="0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5" name="Прямоугольник 84"/>
          <p:cNvSpPr/>
          <p:nvPr/>
        </p:nvSpPr>
        <p:spPr>
          <a:xfrm flipH="1">
            <a:off x="11255093" y="1797821"/>
            <a:ext cx="842314" cy="210058"/>
          </a:xfrm>
          <a:prstGeom prst="rect">
            <a:avLst/>
          </a:prstGeom>
          <a:ln>
            <a:noFill/>
          </a:ln>
          <a:effectLst>
            <a:glow rad="127000">
              <a:schemeClr val="accent1"/>
            </a:glow>
          </a:effec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1285353" fontAlgn="ctr">
              <a:lnSpc>
                <a:spcPct val="80000"/>
              </a:lnSpc>
            </a:pPr>
            <a:r>
              <a:rPr lang="ru-RU" sz="900" b="1" kern="0" dirty="0" smtClean="0">
                <a:latin typeface="Arial" pitchFamily="34" charset="0"/>
                <a:cs typeface="Arial" pitchFamily="34" charset="0"/>
              </a:rPr>
              <a:t>3-4</a:t>
            </a:r>
            <a:r>
              <a:rPr lang="ru-RU" sz="900" b="1" kern="0" dirty="0" smtClean="0">
                <a:effectLst/>
                <a:latin typeface="Arial" pitchFamily="34" charset="0"/>
                <a:cs typeface="Arial" pitchFamily="34" charset="0"/>
              </a:rPr>
              <a:t> года</a:t>
            </a:r>
            <a:endParaRPr lang="ru-RU" sz="900" b="1" kern="0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6" name="Прямоугольник 85"/>
          <p:cNvSpPr/>
          <p:nvPr/>
        </p:nvSpPr>
        <p:spPr>
          <a:xfrm flipH="1">
            <a:off x="7755922" y="3342659"/>
            <a:ext cx="842314" cy="210058"/>
          </a:xfrm>
          <a:prstGeom prst="rect">
            <a:avLst/>
          </a:prstGeom>
          <a:ln>
            <a:noFill/>
          </a:ln>
          <a:effectLst>
            <a:glow rad="127000">
              <a:schemeClr val="accent1"/>
            </a:glow>
          </a:effec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1285353" fontAlgn="ctr">
              <a:lnSpc>
                <a:spcPct val="80000"/>
              </a:lnSpc>
            </a:pPr>
            <a:r>
              <a:rPr lang="ru-RU" sz="900" b="1" kern="0" dirty="0" smtClean="0">
                <a:latin typeface="Arial" pitchFamily="34" charset="0"/>
                <a:cs typeface="Arial" pitchFamily="34" charset="0"/>
              </a:rPr>
              <a:t>3-4</a:t>
            </a:r>
            <a:r>
              <a:rPr lang="ru-RU" sz="900" b="1" kern="0" dirty="0" smtClean="0">
                <a:effectLst/>
                <a:latin typeface="Arial" pitchFamily="34" charset="0"/>
                <a:cs typeface="Arial" pitchFamily="34" charset="0"/>
              </a:rPr>
              <a:t> года</a:t>
            </a:r>
            <a:endParaRPr lang="ru-RU" sz="900" b="1" kern="0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7" name="Прямоугольник 86"/>
          <p:cNvSpPr/>
          <p:nvPr/>
        </p:nvSpPr>
        <p:spPr>
          <a:xfrm flipH="1">
            <a:off x="7960471" y="4044366"/>
            <a:ext cx="562886" cy="203133"/>
          </a:xfrm>
          <a:prstGeom prst="rect">
            <a:avLst/>
          </a:prstGeom>
          <a:ln>
            <a:noFill/>
          </a:ln>
          <a:effectLst>
            <a:glow rad="127000">
              <a:schemeClr val="accent1"/>
            </a:glow>
          </a:effec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1285353" fontAlgn="ctr">
              <a:lnSpc>
                <a:spcPct val="80000"/>
              </a:lnSpc>
            </a:pPr>
            <a:r>
              <a:rPr lang="ru-RU" sz="900" b="1" kern="0" dirty="0" smtClean="0">
                <a:effectLst/>
                <a:latin typeface="Arial" pitchFamily="34" charset="0"/>
                <a:cs typeface="Arial" pitchFamily="34" charset="0"/>
              </a:rPr>
              <a:t>3 года</a:t>
            </a:r>
            <a:endParaRPr lang="ru-RU" sz="900" b="1" kern="0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8" name="Прямоугольник 87"/>
          <p:cNvSpPr/>
          <p:nvPr/>
        </p:nvSpPr>
        <p:spPr>
          <a:xfrm flipH="1">
            <a:off x="4674456" y="3074936"/>
            <a:ext cx="594730" cy="203133"/>
          </a:xfrm>
          <a:prstGeom prst="rect">
            <a:avLst/>
          </a:prstGeom>
          <a:ln>
            <a:noFill/>
          </a:ln>
          <a:effectLst>
            <a:glow rad="127000">
              <a:schemeClr val="accent1"/>
            </a:glow>
          </a:effec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1285353" fontAlgn="ctr">
              <a:lnSpc>
                <a:spcPct val="80000"/>
              </a:lnSpc>
            </a:pPr>
            <a:r>
              <a:rPr lang="ru-RU" sz="900" b="1" kern="0" dirty="0" smtClean="0">
                <a:latin typeface="Arial" pitchFamily="34" charset="0"/>
                <a:cs typeface="Arial" pitchFamily="34" charset="0"/>
              </a:rPr>
              <a:t>3-5 лет</a:t>
            </a:r>
            <a:endParaRPr lang="ru-RU" sz="900" b="1" kern="0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9" name="Прямоугольник 88"/>
          <p:cNvSpPr/>
          <p:nvPr/>
        </p:nvSpPr>
        <p:spPr>
          <a:xfrm flipH="1">
            <a:off x="4585762" y="3742911"/>
            <a:ext cx="842314" cy="210058"/>
          </a:xfrm>
          <a:prstGeom prst="rect">
            <a:avLst/>
          </a:prstGeom>
          <a:ln>
            <a:noFill/>
          </a:ln>
          <a:effectLst>
            <a:glow rad="127000">
              <a:schemeClr val="accent1"/>
            </a:glow>
          </a:effec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1285353" fontAlgn="ctr">
              <a:lnSpc>
                <a:spcPct val="80000"/>
              </a:lnSpc>
            </a:pPr>
            <a:r>
              <a:rPr lang="ru-RU" sz="900" b="1" kern="0" dirty="0" smtClean="0">
                <a:latin typeface="Arial" pitchFamily="34" charset="0"/>
                <a:cs typeface="Arial" pitchFamily="34" charset="0"/>
              </a:rPr>
              <a:t>2-3</a:t>
            </a:r>
            <a:r>
              <a:rPr lang="ru-RU" sz="900" b="1" kern="0" dirty="0" smtClean="0">
                <a:effectLst/>
                <a:latin typeface="Arial" pitchFamily="34" charset="0"/>
                <a:cs typeface="Arial" pitchFamily="34" charset="0"/>
              </a:rPr>
              <a:t> года</a:t>
            </a:r>
            <a:endParaRPr lang="ru-RU" sz="900" b="1" kern="0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0" name="Прямоугольник 89"/>
          <p:cNvSpPr/>
          <p:nvPr/>
        </p:nvSpPr>
        <p:spPr>
          <a:xfrm flipH="1">
            <a:off x="4574505" y="3944270"/>
            <a:ext cx="842314" cy="210058"/>
          </a:xfrm>
          <a:prstGeom prst="rect">
            <a:avLst/>
          </a:prstGeom>
          <a:ln>
            <a:noFill/>
          </a:ln>
          <a:effectLst>
            <a:glow rad="127000">
              <a:schemeClr val="accent1"/>
            </a:glow>
          </a:effec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1285353" fontAlgn="ctr">
              <a:lnSpc>
                <a:spcPct val="80000"/>
              </a:lnSpc>
            </a:pPr>
            <a:r>
              <a:rPr lang="ru-RU" sz="900" b="1" kern="0" dirty="0" smtClean="0">
                <a:latin typeface="Arial" pitchFamily="34" charset="0"/>
                <a:cs typeface="Arial" pitchFamily="34" charset="0"/>
              </a:rPr>
              <a:t>3-4</a:t>
            </a:r>
            <a:r>
              <a:rPr lang="ru-RU" sz="900" b="1" kern="0" dirty="0" smtClean="0">
                <a:effectLst/>
                <a:latin typeface="Arial" pitchFamily="34" charset="0"/>
                <a:cs typeface="Arial" pitchFamily="34" charset="0"/>
              </a:rPr>
              <a:t> года</a:t>
            </a:r>
            <a:endParaRPr lang="ru-RU" sz="900" b="1" kern="0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1" name="Прямоугольник 90"/>
          <p:cNvSpPr/>
          <p:nvPr/>
        </p:nvSpPr>
        <p:spPr>
          <a:xfrm flipH="1">
            <a:off x="4306212" y="1772591"/>
            <a:ext cx="918952" cy="210058"/>
          </a:xfrm>
          <a:prstGeom prst="rect">
            <a:avLst/>
          </a:prstGeom>
          <a:ln>
            <a:noFill/>
          </a:ln>
          <a:effectLst>
            <a:glow rad="127000">
              <a:schemeClr val="accent1"/>
            </a:glow>
          </a:effec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1285353" fontAlgn="ctr">
              <a:lnSpc>
                <a:spcPct val="80000"/>
              </a:lnSpc>
            </a:pPr>
            <a:r>
              <a:rPr lang="ru-RU" sz="900" b="1" kern="0" dirty="0" smtClean="0">
                <a:latin typeface="Arial" pitchFamily="34" charset="0"/>
                <a:cs typeface="Arial" pitchFamily="34" charset="0"/>
              </a:rPr>
              <a:t>5 лет</a:t>
            </a:r>
            <a:endParaRPr lang="ru-RU" sz="900" b="1" kern="0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" name="Стрелка вправо 91"/>
          <p:cNvSpPr/>
          <p:nvPr/>
        </p:nvSpPr>
        <p:spPr>
          <a:xfrm>
            <a:off x="5092860" y="5376955"/>
            <a:ext cx="369679" cy="277751"/>
          </a:xfrm>
          <a:prstGeom prst="rightArrow">
            <a:avLst>
              <a:gd name="adj1" fmla="val 50000"/>
              <a:gd name="adj2" fmla="val 52602"/>
            </a:avLst>
          </a:prstGeom>
          <a:gradFill>
            <a:gsLst>
              <a:gs pos="9000">
                <a:srgbClr val="EF4036"/>
              </a:gs>
              <a:gs pos="44000">
                <a:schemeClr val="accent1">
                  <a:lumMod val="97000"/>
                  <a:lumOff val="3000"/>
                </a:schemeClr>
              </a:gs>
              <a:gs pos="78000">
                <a:schemeClr val="bg1"/>
              </a:gs>
            </a:gsLst>
            <a:lin ang="16200000" scaled="0"/>
          </a:gra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rthographicFront"/>
            <a:lightRig rig="harsh" dir="t">
              <a:rot lat="0" lon="0" rev="3000000"/>
            </a:lightRig>
          </a:scene3d>
          <a:sp3d extrusionH="254000" contourW="19050">
            <a:bevelT w="82550" h="44450"/>
            <a:bevelB w="82550" h="44450" prst="angle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85353" fontAlgn="ctr">
              <a:lnSpc>
                <a:spcPct val="80000"/>
              </a:lnSpc>
            </a:pPr>
            <a:endParaRPr lang="ru-RU" sz="1600" b="1" kern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3" name="Стрелка вправо 92"/>
          <p:cNvSpPr/>
          <p:nvPr/>
        </p:nvSpPr>
        <p:spPr>
          <a:xfrm rot="5400000">
            <a:off x="5299562" y="4390186"/>
            <a:ext cx="600275" cy="188112"/>
          </a:xfrm>
          <a:prstGeom prst="rightArrow">
            <a:avLst>
              <a:gd name="adj1" fmla="val 50000"/>
              <a:gd name="adj2" fmla="val 52602"/>
            </a:avLst>
          </a:prstGeom>
          <a:gradFill flip="none" rotWithShape="1">
            <a:gsLst>
              <a:gs pos="9000">
                <a:srgbClr val="EF4036">
                  <a:alpha val="54000"/>
                </a:srgbClr>
              </a:gs>
              <a:gs pos="44000">
                <a:schemeClr val="accent1">
                  <a:lumMod val="97000"/>
                  <a:lumOff val="3000"/>
                  <a:alpha val="46000"/>
                </a:schemeClr>
              </a:gs>
              <a:gs pos="78000">
                <a:schemeClr val="bg1">
                  <a:alpha val="53000"/>
                  <a:lumMod val="100000"/>
                </a:schemeClr>
              </a:gs>
            </a:gsLst>
            <a:lin ang="8100000" scaled="1"/>
            <a:tileRect/>
          </a:gradFill>
          <a:ln>
            <a:noFill/>
          </a:ln>
          <a:effectLst>
            <a:glow>
              <a:schemeClr val="accent1"/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rthographicFront"/>
            <a:lightRig rig="harsh" dir="t">
              <a:rot lat="0" lon="0" rev="3000000"/>
            </a:lightRig>
          </a:scene3d>
          <a:sp3d extrusionH="254000" contourW="19050">
            <a:bevelT w="82550" h="44450"/>
            <a:bevelB w="82550" h="44450" prst="angle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85353" fontAlgn="ctr">
              <a:lnSpc>
                <a:spcPct val="80000"/>
              </a:lnSpc>
            </a:pPr>
            <a:endParaRPr lang="ru-RU" sz="1600" b="1" kern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4" name="Прямоугольник 93"/>
          <p:cNvSpPr/>
          <p:nvPr/>
        </p:nvSpPr>
        <p:spPr>
          <a:xfrm flipH="1">
            <a:off x="-74653" y="940993"/>
            <a:ext cx="597304" cy="54845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1285353" fontAlgn="ctr">
              <a:lnSpc>
                <a:spcPct val="80000"/>
              </a:lnSpc>
            </a:pPr>
            <a:endParaRPr lang="ru-RU" sz="800" b="1" kern="0" dirty="0" smtClean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  <a:p>
            <a:pPr defTabSz="1285353" fontAlgn="ctr">
              <a:lnSpc>
                <a:spcPct val="80000"/>
              </a:lnSpc>
            </a:pPr>
            <a:endParaRPr lang="ru-RU" sz="300" b="1" kern="0" dirty="0" smtClean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18</a:t>
            </a: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19</a:t>
            </a: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20</a:t>
            </a:r>
          </a:p>
          <a:p>
            <a:pPr algn="ctr" defTabSz="1285353" fontAlgn="ctr">
              <a:lnSpc>
                <a:spcPct val="80000"/>
              </a:lnSpc>
            </a:pPr>
            <a:endParaRPr lang="ru-RU" sz="500" b="1" kern="0" dirty="0" smtClean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21</a:t>
            </a: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22</a:t>
            </a:r>
          </a:p>
          <a:p>
            <a:pPr algn="ctr" defTabSz="1285353" fontAlgn="ctr">
              <a:lnSpc>
                <a:spcPct val="80000"/>
              </a:lnSpc>
            </a:pPr>
            <a:endParaRPr lang="ru-RU" sz="700" b="1" kern="0" dirty="0" smtClean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23</a:t>
            </a: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24</a:t>
            </a:r>
          </a:p>
          <a:p>
            <a:pPr algn="ctr" defTabSz="1285353" fontAlgn="ctr">
              <a:lnSpc>
                <a:spcPct val="80000"/>
              </a:lnSpc>
            </a:pPr>
            <a:endParaRPr lang="ru-RU" sz="400" b="1" kern="0" dirty="0" smtClean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25</a:t>
            </a: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26</a:t>
            </a: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27</a:t>
            </a:r>
          </a:p>
          <a:p>
            <a:pPr algn="ctr" defTabSz="1285353" fontAlgn="ctr">
              <a:lnSpc>
                <a:spcPct val="80000"/>
              </a:lnSpc>
            </a:pPr>
            <a:endParaRPr lang="ru-RU" sz="400" b="1" kern="0" dirty="0" smtClean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28</a:t>
            </a: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29</a:t>
            </a: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30</a:t>
            </a: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31</a:t>
            </a:r>
          </a:p>
          <a:p>
            <a:pPr algn="ctr" defTabSz="1285353" fontAlgn="ctr">
              <a:lnSpc>
                <a:spcPct val="80000"/>
              </a:lnSpc>
            </a:pPr>
            <a:endParaRPr lang="ru-RU" sz="400" b="1" kern="0" dirty="0" smtClean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32</a:t>
            </a: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33</a:t>
            </a: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34</a:t>
            </a: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35</a:t>
            </a:r>
          </a:p>
          <a:p>
            <a:pPr algn="ctr" defTabSz="1285353" fontAlgn="ctr">
              <a:lnSpc>
                <a:spcPct val="80000"/>
              </a:lnSpc>
            </a:pPr>
            <a:endParaRPr lang="ru-RU" sz="500" b="1" kern="0" dirty="0" smtClean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36</a:t>
            </a:r>
          </a:p>
          <a:p>
            <a:pPr algn="ctr" defTabSz="1285353" fontAlgn="ctr">
              <a:lnSpc>
                <a:spcPct val="80000"/>
              </a:lnSpc>
            </a:pPr>
            <a:endParaRPr lang="ru-RU" sz="400" b="1" kern="0" dirty="0" smtClean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37</a:t>
            </a:r>
          </a:p>
          <a:p>
            <a:pPr algn="ctr" defTabSz="1285353" fontAlgn="ctr">
              <a:lnSpc>
                <a:spcPct val="80000"/>
              </a:lnSpc>
            </a:pPr>
            <a:endParaRPr lang="ru-RU" sz="400" b="1" kern="0" dirty="0" smtClean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38</a:t>
            </a:r>
          </a:p>
          <a:p>
            <a:pPr algn="ctr" defTabSz="1285353" fontAlgn="ctr">
              <a:lnSpc>
                <a:spcPct val="80000"/>
              </a:lnSpc>
            </a:pPr>
            <a:endParaRPr lang="ru-RU" sz="400" b="1" kern="0" dirty="0" smtClean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39</a:t>
            </a:r>
          </a:p>
          <a:p>
            <a:pPr algn="ctr" defTabSz="1285353" fontAlgn="ctr">
              <a:lnSpc>
                <a:spcPct val="80000"/>
              </a:lnSpc>
            </a:pPr>
            <a:endParaRPr lang="ru-RU" sz="500" b="1" kern="0" dirty="0" smtClean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40</a:t>
            </a:r>
          </a:p>
          <a:p>
            <a:pPr algn="ctr" defTabSz="1285353" fontAlgn="ctr">
              <a:lnSpc>
                <a:spcPct val="80000"/>
              </a:lnSpc>
            </a:pPr>
            <a:endParaRPr lang="ru-RU" sz="400" b="1" kern="0" dirty="0" smtClean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41</a:t>
            </a:r>
          </a:p>
          <a:p>
            <a:pPr algn="ctr" defTabSz="1285353" fontAlgn="ctr">
              <a:lnSpc>
                <a:spcPct val="80000"/>
              </a:lnSpc>
            </a:pPr>
            <a:endParaRPr lang="ru-RU" sz="300" b="1" kern="0" dirty="0" smtClean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42</a:t>
            </a:r>
          </a:p>
          <a:p>
            <a:pPr algn="ctr" defTabSz="1285353" fontAlgn="ctr">
              <a:lnSpc>
                <a:spcPct val="80000"/>
              </a:lnSpc>
            </a:pPr>
            <a:endParaRPr lang="ru-RU" sz="300" b="1" kern="0" dirty="0" smtClean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43</a:t>
            </a:r>
          </a:p>
          <a:p>
            <a:pPr algn="ctr" defTabSz="1285353" fontAlgn="ctr">
              <a:lnSpc>
                <a:spcPct val="80000"/>
              </a:lnSpc>
            </a:pPr>
            <a:endParaRPr lang="ru-RU" sz="300" b="1" kern="0" dirty="0" smtClean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44</a:t>
            </a:r>
          </a:p>
          <a:p>
            <a:pPr algn="ctr" defTabSz="1285353" fontAlgn="ctr">
              <a:lnSpc>
                <a:spcPct val="80000"/>
              </a:lnSpc>
            </a:pPr>
            <a:endParaRPr lang="ru-RU" sz="300" b="1" kern="0" dirty="0" smtClean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45</a:t>
            </a:r>
          </a:p>
          <a:p>
            <a:pPr algn="ctr" defTabSz="1285353" fontAlgn="ctr">
              <a:lnSpc>
                <a:spcPct val="80000"/>
              </a:lnSpc>
            </a:pPr>
            <a:endParaRPr lang="ru-RU" sz="300" b="1" kern="0" dirty="0" smtClean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46</a:t>
            </a:r>
          </a:p>
          <a:p>
            <a:pPr algn="ctr" defTabSz="1285353" fontAlgn="ctr">
              <a:lnSpc>
                <a:spcPct val="80000"/>
              </a:lnSpc>
            </a:pPr>
            <a:endParaRPr lang="ru-RU" sz="200" b="1" kern="0" dirty="0" smtClean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47</a:t>
            </a:r>
          </a:p>
          <a:p>
            <a:pPr algn="ctr" defTabSz="1285353" fontAlgn="ctr">
              <a:lnSpc>
                <a:spcPct val="80000"/>
              </a:lnSpc>
            </a:pPr>
            <a:endParaRPr lang="ru-RU" sz="400" b="1" kern="0" dirty="0" smtClean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48</a:t>
            </a: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49</a:t>
            </a: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50</a:t>
            </a:r>
          </a:p>
          <a:p>
            <a:pPr algn="ctr" defTabSz="1285353" fontAlgn="ctr">
              <a:lnSpc>
                <a:spcPct val="80000"/>
              </a:lnSpc>
            </a:pPr>
            <a:endParaRPr lang="ru-RU" sz="400" b="1" kern="0" dirty="0" smtClean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51</a:t>
            </a: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52</a:t>
            </a: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53</a:t>
            </a: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54</a:t>
            </a: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55</a:t>
            </a: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56</a:t>
            </a: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57</a:t>
            </a: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58</a:t>
            </a: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59</a:t>
            </a:r>
          </a:p>
          <a:p>
            <a:pPr algn="ctr"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60</a:t>
            </a:r>
            <a:endParaRPr lang="ru-RU" sz="800" b="1" kern="0" dirty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Прямоугольник 94"/>
          <p:cNvSpPr/>
          <p:nvPr/>
        </p:nvSpPr>
        <p:spPr>
          <a:xfrm flipH="1">
            <a:off x="-38814" y="954751"/>
            <a:ext cx="597304" cy="2277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1285353" fontAlgn="ctr">
              <a:lnSpc>
                <a:spcPct val="80000"/>
              </a:lnSpc>
            </a:pPr>
            <a:r>
              <a:rPr lang="ru-RU" sz="800" b="1" kern="0" dirty="0" smtClean="0">
                <a:solidFill>
                  <a:prstClr val="white"/>
                </a:solidFill>
                <a:effectLst>
                  <a:glow rad="101600">
                    <a:prstClr val="black">
                      <a:alpha val="60000"/>
                    </a:prstClr>
                  </a:glow>
                </a:effectLst>
                <a:latin typeface="Arial" pitchFamily="34" charset="0"/>
                <a:cs typeface="Arial" pitchFamily="34" charset="0"/>
              </a:rPr>
              <a:t>Возраст</a:t>
            </a:r>
          </a:p>
          <a:p>
            <a:pPr defTabSz="1285353" fontAlgn="ctr">
              <a:lnSpc>
                <a:spcPct val="80000"/>
              </a:lnSpc>
            </a:pPr>
            <a:endParaRPr lang="ru-RU" sz="300" b="1" kern="0" dirty="0" smtClean="0">
              <a:solidFill>
                <a:prstClr val="white"/>
              </a:solidFill>
              <a:effectLst>
                <a:glow rad="101600">
                  <a:prstClr val="black">
                    <a:alpha val="60000"/>
                  </a:prst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830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8 УГШ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 8 УГШ" id="{5DA8495E-293E-4B36-9E1A-210A626861C1}" vid="{DFB268D6-6652-47A7-988A-553AF26E7013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Тема 8 УГШ</Template>
  <TotalTime>13670</TotalTime>
  <Words>1889</Words>
  <Application>Microsoft Office PowerPoint</Application>
  <PresentationFormat>Широкоэкранный</PresentationFormat>
  <Paragraphs>492</Paragraphs>
  <Slides>29</Slides>
  <Notes>29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41" baseType="lpstr">
      <vt:lpstr>Arial</vt:lpstr>
      <vt:lpstr>Arial Narrow</vt:lpstr>
      <vt:lpstr>Arial Unicode MS</vt:lpstr>
      <vt:lpstr>Bookman Old Style</vt:lpstr>
      <vt:lpstr>Calibri</vt:lpstr>
      <vt:lpstr>Calibri Light</vt:lpstr>
      <vt:lpstr>Franklin Gothic Demi Cond</vt:lpstr>
      <vt:lpstr>Georgia</vt:lpstr>
      <vt:lpstr>Seattle Sans [RUS by me]</vt:lpstr>
      <vt:lpstr>Times New Roman</vt:lpstr>
      <vt:lpstr>Wingdings</vt:lpstr>
      <vt:lpstr>Тема 8 УГШ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Гуль Александр Петрович</cp:lastModifiedBy>
  <cp:revision>684</cp:revision>
  <cp:lastPrinted>2022-06-02T09:37:59Z</cp:lastPrinted>
  <dcterms:created xsi:type="dcterms:W3CDTF">2020-10-01T09:41:00Z</dcterms:created>
  <dcterms:modified xsi:type="dcterms:W3CDTF">2025-09-08T05:54:37Z</dcterms:modified>
</cp:coreProperties>
</file>